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ach Hainsel" initials="" lastIdx="3" clrIdx="0"/>
  <p:cmAuthor id="1" name="Clayton Kirberger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89219E-728B-4348-AA25-BB2D922F061C}">
  <a:tblStyle styleId="{5A89219E-728B-4348-AA25-BB2D922F06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6T01:23:48.242" idx="1">
    <p:pos x="6000" y="0"/>
    <p:text>Title may need to change, we probably wanna look at pictures again...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5T06:06:52.028" idx="2">
    <p:pos x="6000" y="0"/>
    <p:text>need to fix words and maybe remake figure...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5T01:26:58.422" idx="3">
    <p:pos x="6000" y="0"/>
    <p:text>Add CAD File explain machining...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5T05:20:07.012" idx="1">
    <p:pos x="6000" y="0"/>
    <p:text>Am I missing anyone?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0bff580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0bff580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5fa3a8fb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5fa3a8fb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types of radiation: alpha, beta, gamma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2, gammas have the shortest wavelength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5ba5d0384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5ba5d0384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types of radiation: alpha, beta, gamma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2, gammas have the shortest wavelength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5ba5d0384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5ba5d0384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types of radiation: alpha, beta, gamma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2, gammas have the shortest wavelength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c22bc8a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c22bc8a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b92bbb636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b92bbb636_2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b92bbb636_2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b92bbb636_2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22bc8a0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c22bc8a0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b92bbb636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b92bbb636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ba5d038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5ba5d038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c3f46203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c3f46203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bc84ee37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bc84ee37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work by converting ionizing radiation to voltage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Detectors have a vast range when it comes to size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deals with detectors that can fit within a region of the size of a piece of paper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c50a579f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c50a579f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c22bc8a0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c22bc8a0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5f966580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5f966580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5f966580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5f966580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b92bbb636_5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b92bbb636_5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b92bbb636_7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b92bbb636_7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5f966580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5f966580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5f966580b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5f966580b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5f966580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5f966580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enable is disabled, there will be no coil current and therefore no holding torque. It is helpful to reduce power consumption.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5f966580b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5f966580b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bc84ee37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bc84ee37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Detector response from identical events can vary based on the location of where they occur on the detector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affects experiment reliability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well understood and it becomes more pronounced over time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5f966580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5f966580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75fbf7527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75fbf7527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5f966580b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5f966580b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5ba5d038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5ba5d038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bc99d59f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6bc99d59f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6c5f4179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6c5f4179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5ba5d0384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5ba5d0384_2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c50a579f0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c50a579f0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5ba5d0384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5ba5d0384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c22bc8a0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c22bc8a0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b92bbb636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b92bbb636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our project is to build a scientific tool to spatially characterize detector response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Gamma source scans detector surface and detector output is recorded at each location over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“mapping “ detector output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b0007a357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b0007a357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bc84ee37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bc84ee37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b92bbb636_7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b92bbb636_7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5ba5d0384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5ba5d0384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types of radiation: alpha, beta, gamma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2, gammas have the shortest wavelength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9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2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90025" y="744575"/>
            <a:ext cx="7990800" cy="15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Radiation Detector Spatial Calibration System</a:t>
            </a:r>
            <a:endParaRPr sz="48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90025" y="2803475"/>
            <a:ext cx="5909100" cy="15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Detector Detectives</a:t>
            </a: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Zach Hainsel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Clayton Kirberger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Elizabeth Davis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390025" y="4369775"/>
            <a:ext cx="22641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December 16, 2019</a:t>
            </a:r>
            <a:endParaRPr sz="18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357" y="2354900"/>
            <a:ext cx="2638442" cy="26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4614900" y="316975"/>
            <a:ext cx="4287600" cy="4452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133975" y="86400"/>
            <a:ext cx="81174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Modeling The Collimator</a:t>
            </a:r>
            <a:endParaRPr sz="3000"/>
          </a:p>
        </p:txBody>
      </p:sp>
      <p:sp>
        <p:nvSpPr>
          <p:cNvPr id="181" name="Google Shape;181;p22"/>
          <p:cNvSpPr txBox="1"/>
          <p:nvPr/>
        </p:nvSpPr>
        <p:spPr>
          <a:xfrm>
            <a:off x="387900" y="838650"/>
            <a:ext cx="3905400" cy="3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This system can be modeled with a basic a Monte Carlo simulation by calculating the survival probability for a particular region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want to maximize the fraction of events within the center of the collimator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dimensions can float in order to determine the optimal collimator geometry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2" name="Google Shape;18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6397100" y="667075"/>
            <a:ext cx="697200" cy="6729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6601850" y="1003525"/>
            <a:ext cx="287700" cy="2973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 rot="7389556">
            <a:off x="6465499" y="787937"/>
            <a:ext cx="287403" cy="28806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 rot="-7531844">
            <a:off x="6729103" y="785416"/>
            <a:ext cx="287539" cy="293118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6663950" y="931525"/>
            <a:ext cx="163500" cy="150600"/>
          </a:xfrm>
          <a:prstGeom prst="donut">
            <a:avLst>
              <a:gd name="adj" fmla="val 13414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6684200" y="948925"/>
            <a:ext cx="123000" cy="11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5303150" y="1542525"/>
            <a:ext cx="1298700" cy="1738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6889550" y="1542525"/>
            <a:ext cx="1298700" cy="1738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22"/>
          <p:cNvCxnSpPr/>
          <p:nvPr/>
        </p:nvCxnSpPr>
        <p:spPr>
          <a:xfrm flipH="1">
            <a:off x="5797103" y="1339981"/>
            <a:ext cx="927900" cy="2715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22"/>
          <p:cNvSpPr txBox="1"/>
          <p:nvPr/>
        </p:nvSpPr>
        <p:spPr>
          <a:xfrm>
            <a:off x="6971150" y="2250525"/>
            <a:ext cx="11355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Collimator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4740200" y="4043850"/>
            <a:ext cx="4011000" cy="48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Radiation Detector</a:t>
            </a:r>
            <a:endParaRPr b="1"/>
          </a:p>
        </p:txBody>
      </p:sp>
      <p:cxnSp>
        <p:nvCxnSpPr>
          <p:cNvPr id="194" name="Google Shape;194;p22"/>
          <p:cNvCxnSpPr>
            <a:endCxn id="193" idx="0"/>
          </p:cNvCxnSpPr>
          <p:nvPr/>
        </p:nvCxnSpPr>
        <p:spPr>
          <a:xfrm>
            <a:off x="6725000" y="1339950"/>
            <a:ext cx="20700" cy="2703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22"/>
          <p:cNvSpPr/>
          <p:nvPr/>
        </p:nvSpPr>
        <p:spPr>
          <a:xfrm>
            <a:off x="6601850" y="4043850"/>
            <a:ext cx="287700" cy="150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/>
        </p:nvSpPr>
        <p:spPr>
          <a:xfrm>
            <a:off x="133975" y="86400"/>
            <a:ext cx="81174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Choosing a Collimator</a:t>
            </a:r>
            <a:endParaRPr sz="3000"/>
          </a:p>
        </p:txBody>
      </p:sp>
      <p:sp>
        <p:nvSpPr>
          <p:cNvPr id="201" name="Google Shape;201;p23"/>
          <p:cNvSpPr txBox="1"/>
          <p:nvPr/>
        </p:nvSpPr>
        <p:spPr>
          <a:xfrm>
            <a:off x="387900" y="838650"/>
            <a:ext cx="3837600" cy="3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Three basic shapes were chosen to be modeled based on an ability to model and to simplify machining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Due to the rectangular scanning region, an extruded ellipse was determined to be the best base geometry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700" y="838650"/>
            <a:ext cx="4300400" cy="32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/>
          <p:nvPr/>
        </p:nvSpPr>
        <p:spPr>
          <a:xfrm>
            <a:off x="5616000" y="2106000"/>
            <a:ext cx="324000" cy="3105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786050" y="3670350"/>
            <a:ext cx="2542500" cy="393600"/>
          </a:xfrm>
          <a:prstGeom prst="flowChartMagneticDrum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/>
        </p:nvSpPr>
        <p:spPr>
          <a:xfrm>
            <a:off x="133975" y="86400"/>
            <a:ext cx="81174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Product</a:t>
            </a:r>
            <a:endParaRPr sz="3000"/>
          </a:p>
        </p:txBody>
      </p:sp>
      <p:sp>
        <p:nvSpPr>
          <p:cNvPr id="211" name="Google Shape;211;p24"/>
          <p:cNvSpPr txBox="1"/>
          <p:nvPr/>
        </p:nvSpPr>
        <p:spPr>
          <a:xfrm>
            <a:off x="344500" y="867600"/>
            <a:ext cx="4452300" cy="3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goal of this section was to provide the best </a:t>
            </a:r>
            <a:r>
              <a:rPr lang="en" sz="1800" i="1">
                <a:solidFill>
                  <a:schemeClr val="dk1"/>
                </a:solidFill>
              </a:rPr>
              <a:t>design </a:t>
            </a:r>
            <a:r>
              <a:rPr lang="en" sz="1800">
                <a:solidFill>
                  <a:schemeClr val="dk1"/>
                </a:solidFill>
              </a:rPr>
              <a:t>for a collimator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 more complex geometry may have yielding a better result with diminishing returns, this would greatly increase simulation and machining complexity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final design is segmented for ease of machining and portability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This collimator design will be machined in the near future by a machine shop due to health concerns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 l="27928" t="37156" r="32292" b="12179"/>
          <a:stretch/>
        </p:blipFill>
        <p:spPr>
          <a:xfrm>
            <a:off x="4847537" y="867600"/>
            <a:ext cx="3822778" cy="273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4"/>
          <p:cNvCxnSpPr/>
          <p:nvPr/>
        </p:nvCxnSpPr>
        <p:spPr>
          <a:xfrm rot="10800000" flipH="1">
            <a:off x="5686475" y="1394175"/>
            <a:ext cx="1049100" cy="13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4"/>
          <p:cNvCxnSpPr/>
          <p:nvPr/>
        </p:nvCxnSpPr>
        <p:spPr>
          <a:xfrm>
            <a:off x="6383525" y="1173975"/>
            <a:ext cx="352200" cy="22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24"/>
          <p:cNvCxnSpPr/>
          <p:nvPr/>
        </p:nvCxnSpPr>
        <p:spPr>
          <a:xfrm flipH="1">
            <a:off x="5693950" y="1533500"/>
            <a:ext cx="7200" cy="1907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/>
          <p:nvPr/>
        </p:nvSpPr>
        <p:spPr>
          <a:xfrm>
            <a:off x="5657100" y="2325950"/>
            <a:ext cx="8805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14.5cm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5701150" y="1262025"/>
            <a:ext cx="8805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8.55cm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6383525" y="1093125"/>
            <a:ext cx="8805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5.2cm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/>
        </p:nvSpPr>
        <p:spPr>
          <a:xfrm>
            <a:off x="133975" y="86400"/>
            <a:ext cx="543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Segmented Design</a:t>
            </a:r>
            <a:endParaRPr sz="3000"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8528583" y="4712138"/>
            <a:ext cx="4926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26" name="Google Shape;226;p25"/>
          <p:cNvGraphicFramePr/>
          <p:nvPr/>
        </p:nvGraphicFramePr>
        <p:xfrm>
          <a:off x="334450" y="135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{5A89219E-728B-4348-AA25-BB2D922F061C}</a:tableStyleId>
              </a:tblPr>
              <a:tblGrid>
                <a:gridCol w="282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Collimator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Zach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Positioning System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Clayton</a:t>
                      </a:r>
                      <a:endParaRPr sz="1800"/>
                    </a:p>
                  </a:txBody>
                  <a:tcPr marL="91425" marR="91425" marT="91425" marB="91425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Control Systems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Elizabeth</a:t>
                      </a:r>
                      <a:endParaRPr sz="1800"/>
                    </a:p>
                  </a:txBody>
                  <a:tcPr marL="91425" marR="91425" marT="91425" marB="91425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65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Creates gamma ray beam from isotropic source</a:t>
                      </a:r>
                      <a:endParaRPr sz="20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Controls where the gamma radiation beam hits the detector with 0.5mm accuracy in a 20cm x 40cm area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Control, monitor, and output position of collimator based on user inputs</a:t>
                      </a:r>
                      <a:endParaRPr/>
                    </a:p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32" name="Google Shape;232;p26"/>
          <p:cNvSpPr txBox="1"/>
          <p:nvPr/>
        </p:nvSpPr>
        <p:spPr>
          <a:xfrm>
            <a:off x="104000" y="86300"/>
            <a:ext cx="4836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How to Target the Beam</a:t>
            </a:r>
            <a:endParaRPr sz="3000"/>
          </a:p>
        </p:txBody>
      </p:sp>
      <p:graphicFrame>
        <p:nvGraphicFramePr>
          <p:cNvPr id="233" name="Google Shape;233;p26"/>
          <p:cNvGraphicFramePr/>
          <p:nvPr/>
        </p:nvGraphicFramePr>
        <p:xfrm>
          <a:off x="607050" y="76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{5A89219E-728B-4348-AA25-BB2D922F061C}</a:tableStyleId>
              </a:tblPr>
              <a:tblGrid>
                <a:gridCol w="132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1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17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Move Collimator</a:t>
                      </a:r>
                      <a:endParaRPr sz="1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Tilt Collimator</a:t>
                      </a:r>
                      <a:endParaRPr sz="1800" b="1"/>
                    </a:p>
                  </a:txBody>
                  <a:tcPr marL="91425" marR="91425" marT="91425" marB="91425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Move Detector</a:t>
                      </a:r>
                      <a:endParaRPr sz="1800"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Pros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Pros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Consistent beam diameter</a:t>
                      </a: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We control collimator properties</a:t>
                      </a: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Many options to achieve motion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Difficult to move heavy collimator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Least amount of movement</a:t>
                      </a: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We control collimator properties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Decreased beam precision at wide angles</a:t>
                      </a: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Complicated control software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Consistent beam diameter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Must accommodate all detector shapes and sizes</a:t>
                      </a: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Detector must be fully functional while using our device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 l="25119" t="9078" r="18760" b="8758"/>
          <a:stretch/>
        </p:blipFill>
        <p:spPr>
          <a:xfrm>
            <a:off x="704900" y="3059125"/>
            <a:ext cx="2437771" cy="208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 rotWithShape="1">
          <a:blip r:embed="rId4">
            <a:alphaModFix/>
          </a:blip>
          <a:srcRect l="25124" t="9078" r="18755" b="8758"/>
          <a:stretch/>
        </p:blipFill>
        <p:spPr>
          <a:xfrm>
            <a:off x="6001335" y="3059125"/>
            <a:ext cx="2437771" cy="208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 rotWithShape="1">
          <a:blip r:embed="rId5">
            <a:alphaModFix/>
          </a:blip>
          <a:srcRect l="26449" t="9078" r="17430" b="8758"/>
          <a:stretch/>
        </p:blipFill>
        <p:spPr>
          <a:xfrm>
            <a:off x="3353116" y="3059125"/>
            <a:ext cx="2437771" cy="208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/>
        </p:nvSpPr>
        <p:spPr>
          <a:xfrm>
            <a:off x="364575" y="1138225"/>
            <a:ext cx="3732900" cy="3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will use stepper motors and lead screws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achieve 0.5mm accuracy 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significant safety hazards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Relatively Cheap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 considerations belts, hydraulics, and maglev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43" name="Google Shape;243;p27"/>
          <p:cNvSpPr txBox="1"/>
          <p:nvPr/>
        </p:nvSpPr>
        <p:spPr>
          <a:xfrm>
            <a:off x="133975" y="86400"/>
            <a:ext cx="543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How to Move the Collimator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275" y="1238138"/>
            <a:ext cx="4741726" cy="266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133975" y="86400"/>
            <a:ext cx="543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System Layout</a:t>
            </a:r>
            <a:endParaRPr sz="3000"/>
          </a:p>
        </p:txBody>
      </p:sp>
      <p:pic>
        <p:nvPicPr>
          <p:cNvPr id="251" name="Google Shape;251;p28"/>
          <p:cNvPicPr preferRelativeResize="0"/>
          <p:nvPr/>
        </p:nvPicPr>
        <p:blipFill rotWithShape="1">
          <a:blip r:embed="rId3">
            <a:alphaModFix/>
          </a:blip>
          <a:srcRect l="28217" t="5390" b="8904"/>
          <a:stretch/>
        </p:blipFill>
        <p:spPr>
          <a:xfrm>
            <a:off x="1315825" y="804175"/>
            <a:ext cx="6332213" cy="4252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8"/>
          <p:cNvCxnSpPr>
            <a:stCxn id="253" idx="1"/>
          </p:cNvCxnSpPr>
          <p:nvPr/>
        </p:nvCxnSpPr>
        <p:spPr>
          <a:xfrm rot="10800000">
            <a:off x="7313100" y="2144950"/>
            <a:ext cx="516900" cy="646200"/>
          </a:xfrm>
          <a:prstGeom prst="straightConnector1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28"/>
          <p:cNvCxnSpPr>
            <a:stCxn id="255" idx="3"/>
          </p:cNvCxnSpPr>
          <p:nvPr/>
        </p:nvCxnSpPr>
        <p:spPr>
          <a:xfrm>
            <a:off x="1131025" y="4197575"/>
            <a:ext cx="2691300" cy="224100"/>
          </a:xfrm>
          <a:prstGeom prst="straightConnector1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6" name="Google Shape;256;p28"/>
          <p:cNvCxnSpPr>
            <a:stCxn id="257" idx="3"/>
          </p:cNvCxnSpPr>
          <p:nvPr/>
        </p:nvCxnSpPr>
        <p:spPr>
          <a:xfrm>
            <a:off x="1053225" y="1582075"/>
            <a:ext cx="950700" cy="765600"/>
          </a:xfrm>
          <a:prstGeom prst="straightConnector1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28"/>
          <p:cNvCxnSpPr>
            <a:stCxn id="259" idx="3"/>
          </p:cNvCxnSpPr>
          <p:nvPr/>
        </p:nvCxnSpPr>
        <p:spPr>
          <a:xfrm rot="10800000" flipH="1">
            <a:off x="1223625" y="2686400"/>
            <a:ext cx="1223700" cy="275400"/>
          </a:xfrm>
          <a:prstGeom prst="straightConnector1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8"/>
          <p:cNvCxnSpPr>
            <a:stCxn id="261" idx="2"/>
          </p:cNvCxnSpPr>
          <p:nvPr/>
        </p:nvCxnSpPr>
        <p:spPr>
          <a:xfrm flipH="1">
            <a:off x="4034300" y="671500"/>
            <a:ext cx="2427900" cy="1785900"/>
          </a:xfrm>
          <a:prstGeom prst="straightConnector1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" name="Google Shape;261;p28"/>
          <p:cNvSpPr txBox="1"/>
          <p:nvPr/>
        </p:nvSpPr>
        <p:spPr>
          <a:xfrm>
            <a:off x="5904050" y="277900"/>
            <a:ext cx="1116300" cy="393600"/>
          </a:xfrm>
          <a:prstGeom prst="rect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Collimator</a:t>
            </a:r>
            <a:endParaRPr/>
          </a:p>
        </p:txBody>
      </p:sp>
      <p:sp>
        <p:nvSpPr>
          <p:cNvPr id="257" name="Google Shape;257;p28"/>
          <p:cNvSpPr txBox="1"/>
          <p:nvPr/>
        </p:nvSpPr>
        <p:spPr>
          <a:xfrm>
            <a:off x="34125" y="1311475"/>
            <a:ext cx="1019100" cy="541200"/>
          </a:xfrm>
          <a:prstGeom prst="rect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Guide Rail</a:t>
            </a:r>
            <a:endParaRPr/>
          </a:p>
        </p:txBody>
      </p:sp>
      <p:sp>
        <p:nvSpPr>
          <p:cNvPr id="259" name="Google Shape;259;p28"/>
          <p:cNvSpPr txBox="1"/>
          <p:nvPr/>
        </p:nvSpPr>
        <p:spPr>
          <a:xfrm>
            <a:off x="34125" y="2691200"/>
            <a:ext cx="1189500" cy="541200"/>
          </a:xfrm>
          <a:prstGeom prst="rect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 Bearing Carriage</a:t>
            </a:r>
            <a:endParaRPr/>
          </a:p>
        </p:txBody>
      </p:sp>
      <p:sp>
        <p:nvSpPr>
          <p:cNvPr id="255" name="Google Shape;255;p28"/>
          <p:cNvSpPr txBox="1"/>
          <p:nvPr/>
        </p:nvSpPr>
        <p:spPr>
          <a:xfrm>
            <a:off x="111925" y="3939275"/>
            <a:ext cx="1019100" cy="516600"/>
          </a:xfrm>
          <a:prstGeom prst="rect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Gamma Beam</a:t>
            </a:r>
            <a:endParaRPr/>
          </a:p>
        </p:txBody>
      </p:sp>
      <p:sp>
        <p:nvSpPr>
          <p:cNvPr id="253" name="Google Shape;253;p28"/>
          <p:cNvSpPr txBox="1"/>
          <p:nvPr/>
        </p:nvSpPr>
        <p:spPr>
          <a:xfrm>
            <a:off x="7830000" y="2403550"/>
            <a:ext cx="1267500" cy="775200"/>
          </a:xfrm>
          <a:prstGeom prst="rect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Stepper Motor + Lead Screw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/>
        </p:nvSpPr>
        <p:spPr>
          <a:xfrm>
            <a:off x="365650" y="1524325"/>
            <a:ext cx="3071400" cy="19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Collimator weight is supported by guide rails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Ball bearing carriages make moving the heavy collimator easier</a:t>
            </a:r>
            <a:endParaRPr sz="180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68" name="Google Shape;268;p29"/>
          <p:cNvSpPr txBox="1"/>
          <p:nvPr/>
        </p:nvSpPr>
        <p:spPr>
          <a:xfrm>
            <a:off x="133975" y="86400"/>
            <a:ext cx="58839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Linear Guide Rails and Carriages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269" name="Google Shape;269;p29"/>
          <p:cNvPicPr preferRelativeResize="0"/>
          <p:nvPr/>
        </p:nvPicPr>
        <p:blipFill rotWithShape="1">
          <a:blip r:embed="rId3">
            <a:alphaModFix/>
          </a:blip>
          <a:srcRect l="26686"/>
          <a:stretch/>
        </p:blipFill>
        <p:spPr>
          <a:xfrm>
            <a:off x="3763050" y="897075"/>
            <a:ext cx="4787650" cy="36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365650" y="1111975"/>
            <a:ext cx="3837000" cy="3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bending will occur along the shorter guide rail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Maximum deflection will occur at center of guide rail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Treat system like point load at  the center of beam supported at both ends</a:t>
            </a:r>
            <a:endParaRPr sz="1800"/>
          </a:p>
        </p:txBody>
      </p:sp>
      <p:sp>
        <p:nvSpPr>
          <p:cNvPr id="276" name="Google Shape;276;p30"/>
          <p:cNvSpPr txBox="1"/>
          <p:nvPr/>
        </p:nvSpPr>
        <p:spPr>
          <a:xfrm>
            <a:off x="133975" y="86400"/>
            <a:ext cx="543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Is Beam Bending a Problem?</a:t>
            </a:r>
            <a:endParaRPr sz="3000"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3">
            <a:alphaModFix/>
          </a:blip>
          <a:srcRect l="26689" r="23152" b="48917"/>
          <a:stretch/>
        </p:blipFill>
        <p:spPr>
          <a:xfrm>
            <a:off x="4432825" y="1134800"/>
            <a:ext cx="3660749" cy="209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30"/>
          <p:cNvCxnSpPr>
            <a:stCxn id="279" idx="2"/>
          </p:cNvCxnSpPr>
          <p:nvPr/>
        </p:nvCxnSpPr>
        <p:spPr>
          <a:xfrm flipH="1">
            <a:off x="6667025" y="924200"/>
            <a:ext cx="317100" cy="1131000"/>
          </a:xfrm>
          <a:prstGeom prst="straightConnector1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Google Shape;279;p30"/>
          <p:cNvSpPr txBox="1"/>
          <p:nvPr/>
        </p:nvSpPr>
        <p:spPr>
          <a:xfrm>
            <a:off x="6104675" y="474200"/>
            <a:ext cx="1758900" cy="450000"/>
          </a:xfrm>
          <a:prstGeom prst="rect">
            <a:avLst/>
          </a:prstGeom>
          <a:noFill/>
          <a:ln w="2857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Collimator Weight </a:t>
            </a:r>
            <a:r>
              <a:rPr lang="en" i="1"/>
              <a:t>W</a:t>
            </a:r>
            <a:r>
              <a:rPr lang="en"/>
              <a:t> Here </a:t>
            </a: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5036575" y="4035625"/>
            <a:ext cx="2449200" cy="1635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4906275" y="4199125"/>
            <a:ext cx="265800" cy="204600"/>
          </a:xfrm>
          <a:prstGeom prst="triangle">
            <a:avLst>
              <a:gd name="adj" fmla="val 500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7354325" y="4199125"/>
            <a:ext cx="265800" cy="204600"/>
          </a:xfrm>
          <a:prstGeom prst="triangle">
            <a:avLst>
              <a:gd name="adj" fmla="val 50000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" name="Google Shape;283;p30"/>
          <p:cNvCxnSpPr>
            <a:endCxn id="280" idx="0"/>
          </p:cNvCxnSpPr>
          <p:nvPr/>
        </p:nvCxnSpPr>
        <p:spPr>
          <a:xfrm>
            <a:off x="6250975" y="3585625"/>
            <a:ext cx="10200" cy="450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30"/>
          <p:cNvSpPr txBox="1"/>
          <p:nvPr/>
        </p:nvSpPr>
        <p:spPr>
          <a:xfrm>
            <a:off x="6261150" y="3442550"/>
            <a:ext cx="5163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endParaRPr/>
          </a:p>
        </p:txBody>
      </p:sp>
      <p:cxnSp>
        <p:nvCxnSpPr>
          <p:cNvPr id="285" name="Google Shape;285;p30"/>
          <p:cNvCxnSpPr/>
          <p:nvPr/>
        </p:nvCxnSpPr>
        <p:spPr>
          <a:xfrm>
            <a:off x="5044325" y="4419100"/>
            <a:ext cx="0" cy="45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0"/>
          <p:cNvCxnSpPr/>
          <p:nvPr/>
        </p:nvCxnSpPr>
        <p:spPr>
          <a:xfrm>
            <a:off x="7487225" y="4419100"/>
            <a:ext cx="0" cy="45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0"/>
          <p:cNvCxnSpPr/>
          <p:nvPr/>
        </p:nvCxnSpPr>
        <p:spPr>
          <a:xfrm rot="10800000" flipH="1">
            <a:off x="5039725" y="4641550"/>
            <a:ext cx="2442900" cy="5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0"/>
          <p:cNvSpPr txBox="1"/>
          <p:nvPr/>
        </p:nvSpPr>
        <p:spPr>
          <a:xfrm>
            <a:off x="5755000" y="4587600"/>
            <a:ext cx="9321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= 45cm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/>
          <p:nvPr/>
        </p:nvSpPr>
        <p:spPr>
          <a:xfrm>
            <a:off x="4035350" y="2741950"/>
            <a:ext cx="4241400" cy="211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325325" y="1879775"/>
            <a:ext cx="3279300" cy="3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Need to calculate area moment of inertia </a:t>
            </a:r>
            <a:r>
              <a:rPr lang="en" sz="1800" i="1"/>
              <a:t>I</a:t>
            </a:r>
            <a:endParaRPr sz="1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Guide rail has a complicated cross section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I’ll ignore the aluminum part for now to set an upper limit on </a:t>
            </a:r>
            <a:r>
              <a:rPr lang="en" sz="1800" i="1"/>
              <a:t>d</a:t>
            </a:r>
            <a:endParaRPr sz="1800" i="1"/>
          </a:p>
        </p:txBody>
      </p:sp>
      <p:sp>
        <p:nvSpPr>
          <p:cNvPr id="296" name="Google Shape;296;p31"/>
          <p:cNvSpPr txBox="1"/>
          <p:nvPr/>
        </p:nvSpPr>
        <p:spPr>
          <a:xfrm>
            <a:off x="133975" y="86400"/>
            <a:ext cx="543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Finding Maximum Deflection</a:t>
            </a:r>
            <a:endParaRPr sz="3000"/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175" y="843900"/>
            <a:ext cx="1739609" cy="904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8" name="Google Shape;298;p31"/>
          <p:cNvGraphicFramePr/>
          <p:nvPr/>
        </p:nvGraphicFramePr>
        <p:xfrm>
          <a:off x="4309375" y="66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{5A89219E-728B-4348-AA25-BB2D922F061C}</a:tableStyleId>
              </a:tblPr>
              <a:tblGrid>
                <a:gridCol w="4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Maximum Deflection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 on Guide Rail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Modulus of Elasticity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Area Moment of Inertia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Length of Beam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17.7in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9" name="Google Shape;299;p31"/>
          <p:cNvSpPr/>
          <p:nvPr/>
        </p:nvSpPr>
        <p:spPr>
          <a:xfrm>
            <a:off x="4234000" y="4362375"/>
            <a:ext cx="2069700" cy="278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/>
          <p:nvPr/>
        </p:nvSpPr>
        <p:spPr>
          <a:xfrm>
            <a:off x="4735750" y="3480675"/>
            <a:ext cx="1066200" cy="11604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4784050" y="3170675"/>
            <a:ext cx="969600" cy="904200"/>
          </a:xfrm>
          <a:prstGeom prst="ellipse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2" name="Google Shape;302;p31"/>
          <p:cNvCxnSpPr>
            <a:endCxn id="301" idx="6"/>
          </p:cNvCxnSpPr>
          <p:nvPr/>
        </p:nvCxnSpPr>
        <p:spPr>
          <a:xfrm flipH="1">
            <a:off x="5753650" y="3614975"/>
            <a:ext cx="926700" cy="7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31"/>
          <p:cNvCxnSpPr>
            <a:endCxn id="299" idx="3"/>
          </p:cNvCxnSpPr>
          <p:nvPr/>
        </p:nvCxnSpPr>
        <p:spPr>
          <a:xfrm flipH="1">
            <a:off x="6303700" y="4294425"/>
            <a:ext cx="601500" cy="20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6685150" y="3425975"/>
            <a:ext cx="112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Steel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6913500" y="4074875"/>
            <a:ext cx="112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Aluminum</a:t>
            </a: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4516400" y="2780238"/>
            <a:ext cx="32793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Guide Rail Cross Section</a:t>
            </a:r>
            <a:endParaRPr sz="1800" b="1"/>
          </a:p>
        </p:txBody>
      </p:sp>
      <p:graphicFrame>
        <p:nvGraphicFramePr>
          <p:cNvPr id="307" name="Google Shape;307;p31"/>
          <p:cNvGraphicFramePr/>
          <p:nvPr/>
        </p:nvGraphicFramePr>
        <p:xfrm>
          <a:off x="4309375" y="66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{5A89219E-728B-4348-AA25-BB2D922F061C}</a:tableStyleId>
              </a:tblPr>
              <a:tblGrid>
                <a:gridCol w="4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Maximum Deflection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 on Guide Rail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Modulus of Elasticity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2*10</a:t>
                      </a:r>
                      <a:r>
                        <a:rPr lang="en" baseline="30000"/>
                        <a:t>8 </a:t>
                      </a:r>
                      <a:r>
                        <a:rPr lang="en"/>
                        <a:t>kpa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Area Moment of Inertia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0.791</a:t>
                      </a:r>
                      <a:r>
                        <a:rPr lang="en" baseline="30000"/>
                        <a:t> </a:t>
                      </a:r>
                      <a:r>
                        <a:rPr lang="en"/>
                        <a:t>cm</a:t>
                      </a:r>
                      <a:r>
                        <a:rPr lang="en" baseline="30000"/>
                        <a:t>4</a:t>
                      </a:r>
                      <a:endParaRPr baseline="300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Length of Beam</a:t>
                      </a:r>
                      <a:endParaRPr/>
                    </a:p>
                  </a:txBody>
                  <a:tcPr marL="91425" marR="91425" marT="91425" marB="91425"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 cm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8" name="Google Shape;308;p31"/>
          <p:cNvSpPr/>
          <p:nvPr/>
        </p:nvSpPr>
        <p:spPr>
          <a:xfrm>
            <a:off x="5045225" y="4411550"/>
            <a:ext cx="468000" cy="244500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9" name="Google Shape;309;p31"/>
          <p:cNvCxnSpPr>
            <a:endCxn id="301" idx="6"/>
          </p:cNvCxnSpPr>
          <p:nvPr/>
        </p:nvCxnSpPr>
        <p:spPr>
          <a:xfrm>
            <a:off x="5275150" y="3622475"/>
            <a:ext cx="478500" cy="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10" name="Google Shape;310;p31"/>
          <p:cNvSpPr txBox="1"/>
          <p:nvPr/>
        </p:nvSpPr>
        <p:spPr>
          <a:xfrm>
            <a:off x="5202000" y="3257175"/>
            <a:ext cx="5754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1cm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33975" y="86400"/>
            <a:ext cx="81174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Radiation Detectors</a:t>
            </a:r>
            <a:endParaRPr sz="3000"/>
          </a:p>
        </p:txBody>
      </p:sp>
      <p:sp>
        <p:nvSpPr>
          <p:cNvPr id="64" name="Google Shape;64;p14"/>
          <p:cNvSpPr txBox="1"/>
          <p:nvPr/>
        </p:nvSpPr>
        <p:spPr>
          <a:xfrm>
            <a:off x="387900" y="838650"/>
            <a:ext cx="8373900" cy="19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Incident ionizing radiation is converted to a measurable voltage proportional to radiation energy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Detectors range in size from smaller than a coin to larger than a house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Our project can characterize detectors that are roughly the size of a ream of paper (20cm x 40cm) or smaller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450" y="2819325"/>
            <a:ext cx="1693350" cy="1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959" y="2819324"/>
            <a:ext cx="2432092" cy="169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/>
          <p:nvPr/>
        </p:nvCxnSpPr>
        <p:spPr>
          <a:xfrm flipH="1">
            <a:off x="1472625" y="3226500"/>
            <a:ext cx="459000" cy="337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Google Shape;69;p14"/>
          <p:cNvSpPr txBox="1"/>
          <p:nvPr/>
        </p:nvSpPr>
        <p:spPr>
          <a:xfrm>
            <a:off x="855450" y="4512675"/>
            <a:ext cx="169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Smaller than coin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805100" y="4512750"/>
            <a:ext cx="1166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bottle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6954250" y="4512750"/>
            <a:ext cx="979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Grain Silo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92725" y="4512750"/>
            <a:ext cx="60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 scale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700" y="2797849"/>
            <a:ext cx="2315501" cy="173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16" name="Google Shape;316;p32"/>
          <p:cNvSpPr txBox="1"/>
          <p:nvPr/>
        </p:nvSpPr>
        <p:spPr>
          <a:xfrm>
            <a:off x="133975" y="86400"/>
            <a:ext cx="543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Beam Bending Isn’t a Concern</a:t>
            </a:r>
            <a:endParaRPr sz="3000"/>
          </a:p>
        </p:txBody>
      </p:sp>
      <p:sp>
        <p:nvSpPr>
          <p:cNvPr id="317" name="Google Shape;317;p32"/>
          <p:cNvSpPr txBox="1"/>
          <p:nvPr/>
        </p:nvSpPr>
        <p:spPr>
          <a:xfrm>
            <a:off x="370525" y="1232250"/>
            <a:ext cx="3279300" cy="3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Plug in constants and graph relation between </a:t>
            </a:r>
            <a:r>
              <a:rPr lang="en" sz="1800" i="1"/>
              <a:t>d</a:t>
            </a:r>
            <a:r>
              <a:rPr lang="en" sz="1800"/>
              <a:t> and </a:t>
            </a:r>
            <a:r>
              <a:rPr lang="en" sz="1800" i="1"/>
              <a:t>W</a:t>
            </a:r>
            <a:endParaRPr sz="1800" i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i="1"/>
              <a:t>d</a:t>
            </a:r>
            <a:r>
              <a:rPr lang="en" sz="1800"/>
              <a:t> for 22.7kg is 0.27mm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is a rather significant overestimate of the maximum deflection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estimate suggests beam bending shouldn’t be a concern</a:t>
            </a:r>
            <a:endParaRPr sz="1800"/>
          </a:p>
        </p:txBody>
      </p:sp>
      <p:pic>
        <p:nvPicPr>
          <p:cNvPr id="318" name="Google Shape;3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400" y="2039775"/>
            <a:ext cx="3961802" cy="281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215" y="1283620"/>
            <a:ext cx="351616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/>
        </p:nvSpPr>
        <p:spPr>
          <a:xfrm>
            <a:off x="133975" y="86400"/>
            <a:ext cx="543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Segmented Design</a:t>
            </a:r>
            <a:endParaRPr sz="3000"/>
          </a:p>
        </p:txBody>
      </p:sp>
      <p:sp>
        <p:nvSpPr>
          <p:cNvPr id="325" name="Google Shape;325;p33"/>
          <p:cNvSpPr txBox="1">
            <a:spLocks noGrp="1"/>
          </p:cNvSpPr>
          <p:nvPr>
            <p:ph type="sldNum" idx="12"/>
          </p:nvPr>
        </p:nvSpPr>
        <p:spPr>
          <a:xfrm>
            <a:off x="8528583" y="4712138"/>
            <a:ext cx="4926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326" name="Google Shape;326;p33"/>
          <p:cNvGraphicFramePr/>
          <p:nvPr/>
        </p:nvGraphicFramePr>
        <p:xfrm>
          <a:off x="334450" y="135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{5A89219E-728B-4348-AA25-BB2D922F061C}</a:tableStyleId>
              </a:tblPr>
              <a:tblGrid>
                <a:gridCol w="282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Collimator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Zach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Positioning System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Clayton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Control Systems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Elizabeth</a:t>
                      </a:r>
                      <a:endParaRPr sz="1800"/>
                    </a:p>
                  </a:txBody>
                  <a:tcPr marL="91425" marR="91425" marT="91425" marB="91425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650">
                <a:tc>
                  <a:txBody>
                    <a:bodyPr/>
                    <a:lstStyle/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Creates gamma ray beam from isotropic source</a:t>
                      </a:r>
                      <a:endParaRPr sz="2000" b="1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Controls where the gamma radiation beam hits the detector with 0.5mm accuracy in a 20cm x 40cm area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Control, monitor, and output position of collimator based on user inputs</a:t>
                      </a:r>
                      <a:endParaRPr/>
                    </a:p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/>
        </p:nvSpPr>
        <p:spPr>
          <a:xfrm>
            <a:off x="2399875" y="869338"/>
            <a:ext cx="5886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needs to be accomplished?</a:t>
            </a:r>
            <a:endParaRPr sz="3000"/>
          </a:p>
        </p:txBody>
      </p:sp>
      <p:sp>
        <p:nvSpPr>
          <p:cNvPr id="332" name="Google Shape;332;p34"/>
          <p:cNvSpPr txBox="1">
            <a:spLocks noGrp="1"/>
          </p:cNvSpPr>
          <p:nvPr>
            <p:ph type="sldNum" idx="12"/>
          </p:nvPr>
        </p:nvSpPr>
        <p:spPr>
          <a:xfrm>
            <a:off x="8528583" y="4712138"/>
            <a:ext cx="4926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33" name="Google Shape;3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903" y="2241375"/>
            <a:ext cx="2508297" cy="273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</p:pic>
      <p:sp>
        <p:nvSpPr>
          <p:cNvPr id="334" name="Google Shape;334;p34"/>
          <p:cNvSpPr/>
          <p:nvPr/>
        </p:nvSpPr>
        <p:spPr>
          <a:xfrm>
            <a:off x="1795971" y="2289725"/>
            <a:ext cx="229500" cy="233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2376580" y="3779302"/>
            <a:ext cx="1503900" cy="88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Scanned region</a:t>
            </a:r>
            <a:endParaRPr/>
          </a:p>
        </p:txBody>
      </p:sp>
      <p:cxnSp>
        <p:nvCxnSpPr>
          <p:cNvPr id="336" name="Google Shape;336;p34"/>
          <p:cNvCxnSpPr>
            <a:stCxn id="337" idx="3"/>
            <a:endCxn id="334" idx="2"/>
          </p:cNvCxnSpPr>
          <p:nvPr/>
        </p:nvCxnSpPr>
        <p:spPr>
          <a:xfrm rot="10800000" flipH="1">
            <a:off x="1206000" y="2406575"/>
            <a:ext cx="590100" cy="233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4"/>
          <p:cNvSpPr txBox="1"/>
          <p:nvPr/>
        </p:nvSpPr>
        <p:spPr>
          <a:xfrm>
            <a:off x="89700" y="2289725"/>
            <a:ext cx="11163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Collimated Gamma Source</a:t>
            </a:r>
            <a:endParaRPr/>
          </a:p>
        </p:txBody>
      </p:sp>
      <p:cxnSp>
        <p:nvCxnSpPr>
          <p:cNvPr id="338" name="Google Shape;338;p34"/>
          <p:cNvCxnSpPr>
            <a:stCxn id="334" idx="6"/>
          </p:cNvCxnSpPr>
          <p:nvPr/>
        </p:nvCxnSpPr>
        <p:spPr>
          <a:xfrm>
            <a:off x="2025471" y="2406575"/>
            <a:ext cx="2290800" cy="16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39;p34"/>
          <p:cNvCxnSpPr/>
          <p:nvPr/>
        </p:nvCxnSpPr>
        <p:spPr>
          <a:xfrm rot="10800000" flipH="1">
            <a:off x="1883950" y="2772275"/>
            <a:ext cx="2412300" cy="9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" name="Google Shape;340;p34"/>
          <p:cNvCxnSpPr/>
          <p:nvPr/>
        </p:nvCxnSpPr>
        <p:spPr>
          <a:xfrm>
            <a:off x="1923825" y="3170925"/>
            <a:ext cx="2392200" cy="102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1" name="Google Shape;341;p34"/>
          <p:cNvSpPr/>
          <p:nvPr/>
        </p:nvSpPr>
        <p:spPr>
          <a:xfrm>
            <a:off x="2097921" y="2301300"/>
            <a:ext cx="229500" cy="2337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595959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4"/>
          <p:cNvSpPr/>
          <p:nvPr/>
        </p:nvSpPr>
        <p:spPr>
          <a:xfrm>
            <a:off x="2399871" y="2301300"/>
            <a:ext cx="229500" cy="2337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595959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4"/>
          <p:cNvSpPr/>
          <p:nvPr/>
        </p:nvSpPr>
        <p:spPr>
          <a:xfrm>
            <a:off x="2751596" y="2301300"/>
            <a:ext cx="229500" cy="2337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rgbClr val="595959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4"/>
          <p:cNvSpPr/>
          <p:nvPr/>
        </p:nvSpPr>
        <p:spPr>
          <a:xfrm>
            <a:off x="2066125" y="1912888"/>
            <a:ext cx="897000" cy="17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4"/>
          <p:cNvSpPr txBox="1"/>
          <p:nvPr/>
        </p:nvSpPr>
        <p:spPr>
          <a:xfrm>
            <a:off x="2190775" y="1612075"/>
            <a:ext cx="647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346" name="Google Shape;346;p34"/>
          <p:cNvSpPr txBox="1"/>
          <p:nvPr/>
        </p:nvSpPr>
        <p:spPr>
          <a:xfrm>
            <a:off x="4744750" y="2026550"/>
            <a:ext cx="36684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Position collimated gamma source over detector surface </a:t>
            </a:r>
            <a:endParaRPr sz="2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Record position of detector over time</a:t>
            </a:r>
            <a:endParaRPr sz="2400"/>
          </a:p>
        </p:txBody>
      </p:sp>
      <p:sp>
        <p:nvSpPr>
          <p:cNvPr id="347" name="Google Shape;347;p34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/>
        </p:nvSpPr>
        <p:spPr>
          <a:xfrm>
            <a:off x="81975" y="1104675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81975" y="186780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5"/>
          <p:cNvSpPr/>
          <p:nvPr/>
        </p:nvSpPr>
        <p:spPr>
          <a:xfrm>
            <a:off x="92850" y="2630913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5"/>
          <p:cNvSpPr/>
          <p:nvPr/>
        </p:nvSpPr>
        <p:spPr>
          <a:xfrm>
            <a:off x="92850" y="339405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35"/>
          <p:cNvPicPr preferRelativeResize="0"/>
          <p:nvPr/>
        </p:nvPicPr>
        <p:blipFill rotWithShape="1">
          <a:blip r:embed="rId3">
            <a:alphaModFix/>
          </a:blip>
          <a:srcRect l="12145" t="9547" r="7098" b="14741"/>
          <a:stretch/>
        </p:blipFill>
        <p:spPr>
          <a:xfrm>
            <a:off x="7889688" y="2452750"/>
            <a:ext cx="1172275" cy="1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5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sp>
        <p:nvSpPr>
          <p:cNvPr id="358" name="Google Shape;358;p35"/>
          <p:cNvSpPr txBox="1">
            <a:spLocks noGrp="1"/>
          </p:cNvSpPr>
          <p:nvPr>
            <p:ph type="sldNum" idx="12"/>
          </p:nvPr>
        </p:nvSpPr>
        <p:spPr>
          <a:xfrm>
            <a:off x="8444508" y="4612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275" y="2322841"/>
            <a:ext cx="1607625" cy="112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/>
        </p:nvSpPr>
        <p:spPr>
          <a:xfrm>
            <a:off x="4680681" y="2805696"/>
            <a:ext cx="1105200" cy="2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Arduino</a:t>
            </a:r>
            <a:endParaRPr b="1"/>
          </a:p>
        </p:txBody>
      </p:sp>
      <p:sp>
        <p:nvSpPr>
          <p:cNvPr id="361" name="Google Shape;361;p35"/>
          <p:cNvSpPr txBox="1"/>
          <p:nvPr/>
        </p:nvSpPr>
        <p:spPr>
          <a:xfrm>
            <a:off x="7889625" y="2192938"/>
            <a:ext cx="11724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</a:t>
            </a:r>
            <a:endParaRPr b="1"/>
          </a:p>
        </p:txBody>
      </p:sp>
      <p:sp>
        <p:nvSpPr>
          <p:cNvPr id="362" name="Google Shape;362;p35"/>
          <p:cNvSpPr/>
          <p:nvPr/>
        </p:nvSpPr>
        <p:spPr>
          <a:xfrm>
            <a:off x="1805925" y="2153050"/>
            <a:ext cx="1172400" cy="20265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5"/>
          <p:cNvSpPr txBox="1"/>
          <p:nvPr/>
        </p:nvSpPr>
        <p:spPr>
          <a:xfrm>
            <a:off x="1816100" y="2582350"/>
            <a:ext cx="11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Data Acquisition Computer</a:t>
            </a:r>
            <a:endParaRPr/>
          </a:p>
        </p:txBody>
      </p:sp>
      <p:pic>
        <p:nvPicPr>
          <p:cNvPr id="364" name="Google Shape;364;p35"/>
          <p:cNvPicPr preferRelativeResize="0"/>
          <p:nvPr/>
        </p:nvPicPr>
        <p:blipFill rotWithShape="1">
          <a:blip r:embed="rId5">
            <a:alphaModFix/>
          </a:blip>
          <a:srcRect l="8253" t="13415" r="29738" b="10573"/>
          <a:stretch/>
        </p:blipFill>
        <p:spPr>
          <a:xfrm>
            <a:off x="1816101" y="1119874"/>
            <a:ext cx="1172400" cy="958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/>
          <p:nvPr/>
        </p:nvSpPr>
        <p:spPr>
          <a:xfrm>
            <a:off x="2988488" y="1857375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5"/>
          <p:cNvSpPr txBox="1"/>
          <p:nvPr/>
        </p:nvSpPr>
        <p:spPr>
          <a:xfrm>
            <a:off x="2999150" y="1921275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motor to move</a:t>
            </a:r>
            <a:endParaRPr sz="1200"/>
          </a:p>
        </p:txBody>
      </p:sp>
      <p:sp>
        <p:nvSpPr>
          <p:cNvPr id="367" name="Google Shape;367;p35"/>
          <p:cNvSpPr/>
          <p:nvPr/>
        </p:nvSpPr>
        <p:spPr>
          <a:xfrm>
            <a:off x="2999163" y="2620400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3041763" y="2684300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direction (ccw or cw)</a:t>
            </a:r>
            <a:endParaRPr sz="1200"/>
          </a:p>
        </p:txBody>
      </p:sp>
      <p:sp>
        <p:nvSpPr>
          <p:cNvPr id="369" name="Google Shape;369;p35"/>
          <p:cNvSpPr/>
          <p:nvPr/>
        </p:nvSpPr>
        <p:spPr>
          <a:xfrm>
            <a:off x="2999163" y="3383425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5"/>
          <p:cNvSpPr txBox="1"/>
          <p:nvPr/>
        </p:nvSpPr>
        <p:spPr>
          <a:xfrm>
            <a:off x="3041763" y="3447325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steps to take</a:t>
            </a:r>
            <a:endParaRPr sz="1200"/>
          </a:p>
        </p:txBody>
      </p:sp>
      <p:sp>
        <p:nvSpPr>
          <p:cNvPr id="371" name="Google Shape;371;p35"/>
          <p:cNvSpPr/>
          <p:nvPr/>
        </p:nvSpPr>
        <p:spPr>
          <a:xfrm>
            <a:off x="4083449" y="2849763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5"/>
          <p:cNvSpPr/>
          <p:nvPr/>
        </p:nvSpPr>
        <p:spPr>
          <a:xfrm rot="-1256333">
            <a:off x="4082130" y="3588472"/>
            <a:ext cx="262752" cy="2094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5"/>
          <p:cNvSpPr/>
          <p:nvPr/>
        </p:nvSpPr>
        <p:spPr>
          <a:xfrm rot="1559783">
            <a:off x="4063378" y="2119312"/>
            <a:ext cx="270354" cy="2093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4" name="Google Shape;374;p35"/>
          <p:cNvPicPr preferRelativeResize="0"/>
          <p:nvPr/>
        </p:nvPicPr>
        <p:blipFill rotWithShape="1">
          <a:blip r:embed="rId6">
            <a:alphaModFix/>
          </a:blip>
          <a:srcRect t="8701" b="10424"/>
          <a:stretch/>
        </p:blipFill>
        <p:spPr>
          <a:xfrm>
            <a:off x="6333416" y="2534950"/>
            <a:ext cx="1263048" cy="10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/>
        </p:nvSpPr>
        <p:spPr>
          <a:xfrm>
            <a:off x="6333425" y="2150900"/>
            <a:ext cx="1263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 Driver</a:t>
            </a:r>
            <a:endParaRPr b="1"/>
          </a:p>
        </p:txBody>
      </p:sp>
      <p:sp>
        <p:nvSpPr>
          <p:cNvPr id="376" name="Google Shape;376;p35"/>
          <p:cNvSpPr/>
          <p:nvPr/>
        </p:nvSpPr>
        <p:spPr>
          <a:xfrm>
            <a:off x="6002475" y="2780313"/>
            <a:ext cx="3204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5"/>
          <p:cNvSpPr/>
          <p:nvPr/>
        </p:nvSpPr>
        <p:spPr>
          <a:xfrm>
            <a:off x="7607025" y="2784600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5"/>
          <p:cNvSpPr txBox="1"/>
          <p:nvPr/>
        </p:nvSpPr>
        <p:spPr>
          <a:xfrm>
            <a:off x="228825" y="1916838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Size of scanning region</a:t>
            </a:r>
            <a:endParaRPr sz="1200"/>
          </a:p>
        </p:txBody>
      </p:sp>
      <p:sp>
        <p:nvSpPr>
          <p:cNvPr id="379" name="Google Shape;379;p35"/>
          <p:cNvSpPr txBox="1"/>
          <p:nvPr/>
        </p:nvSpPr>
        <p:spPr>
          <a:xfrm>
            <a:off x="239700" y="2679959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Scanning resolution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1407675" y="136402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5"/>
          <p:cNvSpPr txBox="1"/>
          <p:nvPr/>
        </p:nvSpPr>
        <p:spPr>
          <a:xfrm>
            <a:off x="124200" y="3457950"/>
            <a:ext cx="1263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 to spend at each spot over detector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1407675" y="213247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5"/>
          <p:cNvSpPr/>
          <p:nvPr/>
        </p:nvSpPr>
        <p:spPr>
          <a:xfrm>
            <a:off x="1428013" y="2900913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5"/>
          <p:cNvSpPr/>
          <p:nvPr/>
        </p:nvSpPr>
        <p:spPr>
          <a:xfrm>
            <a:off x="1429150" y="3643938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5"/>
          <p:cNvSpPr txBox="1"/>
          <p:nvPr/>
        </p:nvSpPr>
        <p:spPr>
          <a:xfrm>
            <a:off x="125400" y="1168575"/>
            <a:ext cx="1260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Zero point in scanning region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386" name="Google Shape;386;p35"/>
          <p:cNvSpPr/>
          <p:nvPr/>
        </p:nvSpPr>
        <p:spPr>
          <a:xfrm>
            <a:off x="1711100" y="4487075"/>
            <a:ext cx="1382400" cy="581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Text File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(timestamp, x,y)</a:t>
            </a:r>
            <a:endParaRPr sz="1200"/>
          </a:p>
        </p:txBody>
      </p:sp>
      <p:sp>
        <p:nvSpPr>
          <p:cNvPr id="387" name="Google Shape;387;p35"/>
          <p:cNvSpPr/>
          <p:nvPr/>
        </p:nvSpPr>
        <p:spPr>
          <a:xfrm rot="5400000">
            <a:off x="2250824" y="4216138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35"/>
          <p:cNvPicPr preferRelativeResize="0"/>
          <p:nvPr/>
        </p:nvPicPr>
        <p:blipFill rotWithShape="1">
          <a:blip r:embed="rId7">
            <a:alphaModFix/>
          </a:blip>
          <a:srcRect l="7077" t="4431" r="24410" b="6034"/>
          <a:stretch/>
        </p:blipFill>
        <p:spPr>
          <a:xfrm>
            <a:off x="6506403" y="3600207"/>
            <a:ext cx="917050" cy="88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4238" y="4524575"/>
            <a:ext cx="581400" cy="58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35"/>
          <p:cNvCxnSpPr>
            <a:stCxn id="388" idx="0"/>
            <a:endCxn id="374" idx="2"/>
          </p:cNvCxnSpPr>
          <p:nvPr/>
        </p:nvCxnSpPr>
        <p:spPr>
          <a:xfrm rot="10800000">
            <a:off x="6964928" y="3556407"/>
            <a:ext cx="0" cy="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" name="Google Shape;391;p35"/>
          <p:cNvSpPr txBox="1"/>
          <p:nvPr/>
        </p:nvSpPr>
        <p:spPr>
          <a:xfrm>
            <a:off x="7255650" y="4569713"/>
            <a:ext cx="8574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</a:t>
            </a:r>
            <a:endParaRPr/>
          </a:p>
        </p:txBody>
      </p:sp>
      <p:cxnSp>
        <p:nvCxnSpPr>
          <p:cNvPr id="392" name="Google Shape;392;p35"/>
          <p:cNvCxnSpPr>
            <a:stCxn id="388" idx="2"/>
            <a:endCxn id="389" idx="0"/>
          </p:cNvCxnSpPr>
          <p:nvPr/>
        </p:nvCxnSpPr>
        <p:spPr>
          <a:xfrm>
            <a:off x="6964928" y="4480825"/>
            <a:ext cx="0" cy="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sp>
        <p:nvSpPr>
          <p:cNvPr id="398" name="Google Shape;398;p36"/>
          <p:cNvSpPr txBox="1">
            <a:spLocks noGrp="1"/>
          </p:cNvSpPr>
          <p:nvPr>
            <p:ph type="sldNum" idx="12"/>
          </p:nvPr>
        </p:nvSpPr>
        <p:spPr>
          <a:xfrm>
            <a:off x="8444508" y="4612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99" name="Google Shape;399;p36"/>
          <p:cNvSpPr txBox="1"/>
          <p:nvPr/>
        </p:nvSpPr>
        <p:spPr>
          <a:xfrm>
            <a:off x="4222900" y="408850"/>
            <a:ext cx="42216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User Inputs at Start of Scan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00" name="Google Shape;400;p36"/>
          <p:cNvSpPr/>
          <p:nvPr/>
        </p:nvSpPr>
        <p:spPr>
          <a:xfrm>
            <a:off x="4930850" y="1170725"/>
            <a:ext cx="2704500" cy="339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6"/>
          <p:cNvSpPr txBox="1"/>
          <p:nvPr/>
        </p:nvSpPr>
        <p:spPr>
          <a:xfrm>
            <a:off x="5900050" y="4612175"/>
            <a:ext cx="86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cm</a:t>
            </a:r>
            <a:endParaRPr/>
          </a:p>
        </p:txBody>
      </p:sp>
      <p:sp>
        <p:nvSpPr>
          <p:cNvPr id="402" name="Google Shape;402;p36"/>
          <p:cNvSpPr txBox="1"/>
          <p:nvPr/>
        </p:nvSpPr>
        <p:spPr>
          <a:xfrm>
            <a:off x="3939225" y="2670725"/>
            <a:ext cx="86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 cm</a:t>
            </a:r>
            <a:endParaRPr/>
          </a:p>
        </p:txBody>
      </p:sp>
      <p:sp>
        <p:nvSpPr>
          <p:cNvPr id="403" name="Google Shape;403;p36"/>
          <p:cNvSpPr/>
          <p:nvPr/>
        </p:nvSpPr>
        <p:spPr>
          <a:xfrm>
            <a:off x="4930850" y="4235775"/>
            <a:ext cx="334800" cy="3330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4" name="Google Shape;404;p36"/>
          <p:cNvCxnSpPr>
            <a:stCxn id="405" idx="0"/>
            <a:endCxn id="403" idx="2"/>
          </p:cNvCxnSpPr>
          <p:nvPr/>
        </p:nvCxnSpPr>
        <p:spPr>
          <a:xfrm rot="10800000" flipH="1">
            <a:off x="4233325" y="4402325"/>
            <a:ext cx="697500" cy="16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5" name="Google Shape;405;p36"/>
          <p:cNvSpPr txBox="1"/>
          <p:nvPr/>
        </p:nvSpPr>
        <p:spPr>
          <a:xfrm>
            <a:off x="3799675" y="4564325"/>
            <a:ext cx="867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Position</a:t>
            </a:r>
            <a:endParaRPr/>
          </a:p>
        </p:txBody>
      </p:sp>
      <p:sp>
        <p:nvSpPr>
          <p:cNvPr id="406" name="Google Shape;406;p36"/>
          <p:cNvSpPr/>
          <p:nvPr/>
        </p:nvSpPr>
        <p:spPr>
          <a:xfrm>
            <a:off x="5396650" y="1793550"/>
            <a:ext cx="1874100" cy="128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6528625" y="2205300"/>
            <a:ext cx="334800" cy="3330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/>
          <p:nvPr/>
        </p:nvSpPr>
        <p:spPr>
          <a:xfrm rot="10800000">
            <a:off x="5396650" y="2276850"/>
            <a:ext cx="1126500" cy="18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6"/>
          <p:cNvSpPr/>
          <p:nvPr/>
        </p:nvSpPr>
        <p:spPr>
          <a:xfrm>
            <a:off x="6863425" y="2276850"/>
            <a:ext cx="407400" cy="18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6"/>
          <p:cNvSpPr/>
          <p:nvPr/>
        </p:nvSpPr>
        <p:spPr>
          <a:xfrm rot="5400000">
            <a:off x="6417775" y="2716775"/>
            <a:ext cx="556500" cy="18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"/>
          <p:cNvSpPr/>
          <p:nvPr/>
        </p:nvSpPr>
        <p:spPr>
          <a:xfrm rot="-5400000">
            <a:off x="6490525" y="1904850"/>
            <a:ext cx="411000" cy="18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6"/>
          <p:cNvSpPr/>
          <p:nvPr/>
        </p:nvSpPr>
        <p:spPr>
          <a:xfrm>
            <a:off x="81975" y="1104675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6"/>
          <p:cNvSpPr/>
          <p:nvPr/>
        </p:nvSpPr>
        <p:spPr>
          <a:xfrm>
            <a:off x="81975" y="186780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6"/>
          <p:cNvSpPr/>
          <p:nvPr/>
        </p:nvSpPr>
        <p:spPr>
          <a:xfrm>
            <a:off x="92850" y="2630913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6"/>
          <p:cNvSpPr/>
          <p:nvPr/>
        </p:nvSpPr>
        <p:spPr>
          <a:xfrm>
            <a:off x="92850" y="339405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1805925" y="2153050"/>
            <a:ext cx="1172400" cy="20265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6"/>
          <p:cNvSpPr txBox="1"/>
          <p:nvPr/>
        </p:nvSpPr>
        <p:spPr>
          <a:xfrm>
            <a:off x="1816100" y="2582350"/>
            <a:ext cx="11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Data Acquisition Computer</a:t>
            </a:r>
            <a:endParaRPr/>
          </a:p>
        </p:txBody>
      </p:sp>
      <p:pic>
        <p:nvPicPr>
          <p:cNvPr id="418" name="Google Shape;418;p36"/>
          <p:cNvPicPr preferRelativeResize="0"/>
          <p:nvPr/>
        </p:nvPicPr>
        <p:blipFill rotWithShape="1">
          <a:blip r:embed="rId3">
            <a:alphaModFix/>
          </a:blip>
          <a:srcRect l="8253" t="13415" r="29738" b="10573"/>
          <a:stretch/>
        </p:blipFill>
        <p:spPr>
          <a:xfrm>
            <a:off x="1816101" y="1119874"/>
            <a:ext cx="1172400" cy="95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 txBox="1"/>
          <p:nvPr/>
        </p:nvSpPr>
        <p:spPr>
          <a:xfrm>
            <a:off x="228825" y="1916838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Size of scanning region</a:t>
            </a:r>
            <a:endParaRPr sz="1200"/>
          </a:p>
        </p:txBody>
      </p:sp>
      <p:sp>
        <p:nvSpPr>
          <p:cNvPr id="420" name="Google Shape;420;p36"/>
          <p:cNvSpPr txBox="1"/>
          <p:nvPr/>
        </p:nvSpPr>
        <p:spPr>
          <a:xfrm>
            <a:off x="239700" y="2679959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Scanning resolution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1407675" y="136402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6"/>
          <p:cNvSpPr txBox="1"/>
          <p:nvPr/>
        </p:nvSpPr>
        <p:spPr>
          <a:xfrm>
            <a:off x="124200" y="3457950"/>
            <a:ext cx="1263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 to spend at each spot over detector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23" name="Google Shape;423;p36"/>
          <p:cNvSpPr/>
          <p:nvPr/>
        </p:nvSpPr>
        <p:spPr>
          <a:xfrm>
            <a:off x="1407675" y="213247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"/>
          <p:cNvSpPr/>
          <p:nvPr/>
        </p:nvSpPr>
        <p:spPr>
          <a:xfrm>
            <a:off x="1428013" y="2900913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6"/>
          <p:cNvSpPr/>
          <p:nvPr/>
        </p:nvSpPr>
        <p:spPr>
          <a:xfrm>
            <a:off x="1429150" y="3643938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6"/>
          <p:cNvSpPr txBox="1"/>
          <p:nvPr/>
        </p:nvSpPr>
        <p:spPr>
          <a:xfrm>
            <a:off x="125400" y="1168575"/>
            <a:ext cx="1260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Zero point in scanning region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5396650" y="1833300"/>
            <a:ext cx="334800" cy="3330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6"/>
          <p:cNvSpPr/>
          <p:nvPr/>
        </p:nvSpPr>
        <p:spPr>
          <a:xfrm>
            <a:off x="6066238" y="1833300"/>
            <a:ext cx="334800" cy="3330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6"/>
          <p:cNvSpPr/>
          <p:nvPr/>
        </p:nvSpPr>
        <p:spPr>
          <a:xfrm>
            <a:off x="5731450" y="1904850"/>
            <a:ext cx="334800" cy="189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36"/>
          <p:cNvPicPr preferRelativeResize="0"/>
          <p:nvPr/>
        </p:nvPicPr>
        <p:blipFill rotWithShape="1">
          <a:blip r:embed="rId4">
            <a:alphaModFix/>
          </a:blip>
          <a:srcRect l="11610" t="2446" r="11954" b="1630"/>
          <a:stretch/>
        </p:blipFill>
        <p:spPr>
          <a:xfrm>
            <a:off x="3882550" y="997325"/>
            <a:ext cx="861088" cy="108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6"/>
          <p:cNvCxnSpPr>
            <a:stCxn id="430" idx="3"/>
            <a:endCxn id="428" idx="0"/>
          </p:cNvCxnSpPr>
          <p:nvPr/>
        </p:nvCxnSpPr>
        <p:spPr>
          <a:xfrm>
            <a:off x="4743638" y="1537662"/>
            <a:ext cx="1490100" cy="295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>
            <a:spLocks noGrp="1"/>
          </p:cNvSpPr>
          <p:nvPr>
            <p:ph type="sldNum" idx="12"/>
          </p:nvPr>
        </p:nvSpPr>
        <p:spPr>
          <a:xfrm>
            <a:off x="8444508" y="4612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37" name="Google Shape;437;p37"/>
          <p:cNvSpPr/>
          <p:nvPr/>
        </p:nvSpPr>
        <p:spPr>
          <a:xfrm>
            <a:off x="81975" y="1104675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7"/>
          <p:cNvSpPr/>
          <p:nvPr/>
        </p:nvSpPr>
        <p:spPr>
          <a:xfrm>
            <a:off x="81975" y="186780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7"/>
          <p:cNvSpPr/>
          <p:nvPr/>
        </p:nvSpPr>
        <p:spPr>
          <a:xfrm>
            <a:off x="92850" y="2630913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7"/>
          <p:cNvSpPr/>
          <p:nvPr/>
        </p:nvSpPr>
        <p:spPr>
          <a:xfrm>
            <a:off x="92850" y="339405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3">
            <a:alphaModFix/>
          </a:blip>
          <a:srcRect l="12145" t="9547" r="7098" b="14741"/>
          <a:stretch/>
        </p:blipFill>
        <p:spPr>
          <a:xfrm>
            <a:off x="7889688" y="2452750"/>
            <a:ext cx="1172275" cy="1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pic>
        <p:nvPicPr>
          <p:cNvPr id="443" name="Google Shape;4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275" y="2322841"/>
            <a:ext cx="1607625" cy="112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7"/>
          <p:cNvSpPr txBox="1"/>
          <p:nvPr/>
        </p:nvSpPr>
        <p:spPr>
          <a:xfrm>
            <a:off x="4680681" y="2805696"/>
            <a:ext cx="1105200" cy="2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Arduino</a:t>
            </a:r>
            <a:endParaRPr b="1"/>
          </a:p>
        </p:txBody>
      </p:sp>
      <p:sp>
        <p:nvSpPr>
          <p:cNvPr id="445" name="Google Shape;445;p37"/>
          <p:cNvSpPr txBox="1"/>
          <p:nvPr/>
        </p:nvSpPr>
        <p:spPr>
          <a:xfrm>
            <a:off x="7889625" y="2192938"/>
            <a:ext cx="11724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</a:t>
            </a:r>
            <a:endParaRPr b="1"/>
          </a:p>
        </p:txBody>
      </p:sp>
      <p:sp>
        <p:nvSpPr>
          <p:cNvPr id="446" name="Google Shape;446;p37"/>
          <p:cNvSpPr/>
          <p:nvPr/>
        </p:nvSpPr>
        <p:spPr>
          <a:xfrm>
            <a:off x="1805925" y="2153050"/>
            <a:ext cx="1172400" cy="20265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7"/>
          <p:cNvSpPr txBox="1"/>
          <p:nvPr/>
        </p:nvSpPr>
        <p:spPr>
          <a:xfrm>
            <a:off x="1816100" y="2582350"/>
            <a:ext cx="11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Data Acquisition Computer</a:t>
            </a:r>
            <a:endParaRPr/>
          </a:p>
        </p:txBody>
      </p:sp>
      <p:pic>
        <p:nvPicPr>
          <p:cNvPr id="448" name="Google Shape;448;p37"/>
          <p:cNvPicPr preferRelativeResize="0"/>
          <p:nvPr/>
        </p:nvPicPr>
        <p:blipFill rotWithShape="1">
          <a:blip r:embed="rId5">
            <a:alphaModFix/>
          </a:blip>
          <a:srcRect l="8253" t="13415" r="29738" b="10573"/>
          <a:stretch/>
        </p:blipFill>
        <p:spPr>
          <a:xfrm>
            <a:off x="1816101" y="1119874"/>
            <a:ext cx="1172400" cy="95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7"/>
          <p:cNvSpPr/>
          <p:nvPr/>
        </p:nvSpPr>
        <p:spPr>
          <a:xfrm>
            <a:off x="2988488" y="1857375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7"/>
          <p:cNvSpPr txBox="1"/>
          <p:nvPr/>
        </p:nvSpPr>
        <p:spPr>
          <a:xfrm>
            <a:off x="2999150" y="1921275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motor to move</a:t>
            </a:r>
            <a:endParaRPr sz="1200"/>
          </a:p>
        </p:txBody>
      </p:sp>
      <p:sp>
        <p:nvSpPr>
          <p:cNvPr id="451" name="Google Shape;451;p37"/>
          <p:cNvSpPr/>
          <p:nvPr/>
        </p:nvSpPr>
        <p:spPr>
          <a:xfrm>
            <a:off x="2999163" y="2620400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7"/>
          <p:cNvSpPr txBox="1"/>
          <p:nvPr/>
        </p:nvSpPr>
        <p:spPr>
          <a:xfrm>
            <a:off x="3041763" y="2684300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direction (ccw or cw)</a:t>
            </a:r>
            <a:endParaRPr sz="1200"/>
          </a:p>
        </p:txBody>
      </p:sp>
      <p:sp>
        <p:nvSpPr>
          <p:cNvPr id="453" name="Google Shape;453;p37"/>
          <p:cNvSpPr/>
          <p:nvPr/>
        </p:nvSpPr>
        <p:spPr>
          <a:xfrm>
            <a:off x="2999163" y="3383425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7"/>
          <p:cNvSpPr txBox="1"/>
          <p:nvPr/>
        </p:nvSpPr>
        <p:spPr>
          <a:xfrm>
            <a:off x="3041763" y="3447325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steps to take</a:t>
            </a:r>
            <a:endParaRPr sz="1200"/>
          </a:p>
        </p:txBody>
      </p:sp>
      <p:sp>
        <p:nvSpPr>
          <p:cNvPr id="455" name="Google Shape;455;p37"/>
          <p:cNvSpPr/>
          <p:nvPr/>
        </p:nvSpPr>
        <p:spPr>
          <a:xfrm>
            <a:off x="4083449" y="2849763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7"/>
          <p:cNvSpPr/>
          <p:nvPr/>
        </p:nvSpPr>
        <p:spPr>
          <a:xfrm rot="-1256333">
            <a:off x="4082130" y="3588472"/>
            <a:ext cx="262752" cy="2094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7"/>
          <p:cNvSpPr/>
          <p:nvPr/>
        </p:nvSpPr>
        <p:spPr>
          <a:xfrm rot="1559783">
            <a:off x="4063378" y="2119312"/>
            <a:ext cx="270354" cy="2093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8" name="Google Shape;458;p37"/>
          <p:cNvPicPr preferRelativeResize="0"/>
          <p:nvPr/>
        </p:nvPicPr>
        <p:blipFill rotWithShape="1">
          <a:blip r:embed="rId6">
            <a:alphaModFix/>
          </a:blip>
          <a:srcRect t="8701" b="10424"/>
          <a:stretch/>
        </p:blipFill>
        <p:spPr>
          <a:xfrm>
            <a:off x="6333416" y="2534950"/>
            <a:ext cx="1263048" cy="10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 txBox="1"/>
          <p:nvPr/>
        </p:nvSpPr>
        <p:spPr>
          <a:xfrm>
            <a:off x="6333425" y="2150900"/>
            <a:ext cx="1263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 Driver</a:t>
            </a:r>
            <a:endParaRPr b="1"/>
          </a:p>
        </p:txBody>
      </p:sp>
      <p:sp>
        <p:nvSpPr>
          <p:cNvPr id="460" name="Google Shape;460;p37"/>
          <p:cNvSpPr/>
          <p:nvPr/>
        </p:nvSpPr>
        <p:spPr>
          <a:xfrm>
            <a:off x="6002475" y="2780313"/>
            <a:ext cx="3204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7"/>
          <p:cNvSpPr/>
          <p:nvPr/>
        </p:nvSpPr>
        <p:spPr>
          <a:xfrm>
            <a:off x="7607025" y="2784600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7"/>
          <p:cNvSpPr txBox="1"/>
          <p:nvPr/>
        </p:nvSpPr>
        <p:spPr>
          <a:xfrm>
            <a:off x="228825" y="1916838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Size of scanning region</a:t>
            </a:r>
            <a:endParaRPr sz="1200"/>
          </a:p>
        </p:txBody>
      </p:sp>
      <p:sp>
        <p:nvSpPr>
          <p:cNvPr id="463" name="Google Shape;463;p37"/>
          <p:cNvSpPr txBox="1"/>
          <p:nvPr/>
        </p:nvSpPr>
        <p:spPr>
          <a:xfrm>
            <a:off x="239700" y="2679959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Scanning resolution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64" name="Google Shape;464;p37"/>
          <p:cNvSpPr/>
          <p:nvPr/>
        </p:nvSpPr>
        <p:spPr>
          <a:xfrm>
            <a:off x="1407675" y="136402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7"/>
          <p:cNvSpPr txBox="1"/>
          <p:nvPr/>
        </p:nvSpPr>
        <p:spPr>
          <a:xfrm>
            <a:off x="124200" y="3457950"/>
            <a:ext cx="1263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 to spend at each spot over detector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66" name="Google Shape;466;p37"/>
          <p:cNvSpPr/>
          <p:nvPr/>
        </p:nvSpPr>
        <p:spPr>
          <a:xfrm>
            <a:off x="1407675" y="213247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7"/>
          <p:cNvSpPr/>
          <p:nvPr/>
        </p:nvSpPr>
        <p:spPr>
          <a:xfrm>
            <a:off x="1428013" y="2900913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7"/>
          <p:cNvSpPr/>
          <p:nvPr/>
        </p:nvSpPr>
        <p:spPr>
          <a:xfrm>
            <a:off x="1429150" y="3643938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7"/>
          <p:cNvSpPr txBox="1"/>
          <p:nvPr/>
        </p:nvSpPr>
        <p:spPr>
          <a:xfrm>
            <a:off x="125400" y="1168575"/>
            <a:ext cx="1260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Zero point in scanning region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70" name="Google Shape;470;p37"/>
          <p:cNvSpPr/>
          <p:nvPr/>
        </p:nvSpPr>
        <p:spPr>
          <a:xfrm>
            <a:off x="1711100" y="4487075"/>
            <a:ext cx="1382400" cy="581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Text File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(timestamp, x,y)</a:t>
            </a:r>
            <a:endParaRPr sz="1200"/>
          </a:p>
        </p:txBody>
      </p:sp>
      <p:sp>
        <p:nvSpPr>
          <p:cNvPr id="471" name="Google Shape;471;p37"/>
          <p:cNvSpPr/>
          <p:nvPr/>
        </p:nvSpPr>
        <p:spPr>
          <a:xfrm rot="5400000">
            <a:off x="2250824" y="4216138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37"/>
          <p:cNvPicPr preferRelativeResize="0"/>
          <p:nvPr/>
        </p:nvPicPr>
        <p:blipFill rotWithShape="1">
          <a:blip r:embed="rId7">
            <a:alphaModFix/>
          </a:blip>
          <a:srcRect l="7077" t="4431" r="24410" b="6034"/>
          <a:stretch/>
        </p:blipFill>
        <p:spPr>
          <a:xfrm>
            <a:off x="6506403" y="3600207"/>
            <a:ext cx="917050" cy="88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4238" y="4524575"/>
            <a:ext cx="581400" cy="58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37"/>
          <p:cNvCxnSpPr>
            <a:stCxn id="472" idx="0"/>
            <a:endCxn id="458" idx="2"/>
          </p:cNvCxnSpPr>
          <p:nvPr/>
        </p:nvCxnSpPr>
        <p:spPr>
          <a:xfrm rot="10800000">
            <a:off x="6964928" y="3556407"/>
            <a:ext cx="0" cy="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37"/>
          <p:cNvSpPr txBox="1"/>
          <p:nvPr/>
        </p:nvSpPr>
        <p:spPr>
          <a:xfrm>
            <a:off x="7255650" y="4569713"/>
            <a:ext cx="8574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</a:t>
            </a:r>
            <a:endParaRPr/>
          </a:p>
        </p:txBody>
      </p:sp>
      <p:cxnSp>
        <p:nvCxnSpPr>
          <p:cNvPr id="476" name="Google Shape;476;p37"/>
          <p:cNvCxnSpPr>
            <a:stCxn id="472" idx="2"/>
            <a:endCxn id="473" idx="0"/>
          </p:cNvCxnSpPr>
          <p:nvPr/>
        </p:nvCxnSpPr>
        <p:spPr>
          <a:xfrm>
            <a:off x="6964928" y="4480825"/>
            <a:ext cx="0" cy="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"/>
          <p:cNvSpPr txBox="1">
            <a:spLocks noGrp="1"/>
          </p:cNvSpPr>
          <p:nvPr>
            <p:ph type="sldNum" idx="12"/>
          </p:nvPr>
        </p:nvSpPr>
        <p:spPr>
          <a:xfrm>
            <a:off x="8444508" y="4612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82" name="Google Shape;482;p38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pic>
        <p:nvPicPr>
          <p:cNvPr id="483" name="Google Shape;4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750" y="665041"/>
            <a:ext cx="1607625" cy="112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8"/>
          <p:cNvSpPr txBox="1"/>
          <p:nvPr/>
        </p:nvSpPr>
        <p:spPr>
          <a:xfrm>
            <a:off x="6940156" y="1147896"/>
            <a:ext cx="1105200" cy="2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Arduino</a:t>
            </a:r>
            <a:endParaRPr b="1"/>
          </a:p>
        </p:txBody>
      </p:sp>
      <p:sp>
        <p:nvSpPr>
          <p:cNvPr id="485" name="Google Shape;485;p38"/>
          <p:cNvSpPr/>
          <p:nvPr/>
        </p:nvSpPr>
        <p:spPr>
          <a:xfrm>
            <a:off x="175925" y="1684513"/>
            <a:ext cx="2192700" cy="6579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8"/>
          <p:cNvSpPr txBox="1"/>
          <p:nvPr/>
        </p:nvSpPr>
        <p:spPr>
          <a:xfrm>
            <a:off x="365225" y="1711638"/>
            <a:ext cx="18141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Data Acquisition Computer</a:t>
            </a:r>
            <a:endParaRPr/>
          </a:p>
        </p:txBody>
      </p:sp>
      <p:pic>
        <p:nvPicPr>
          <p:cNvPr id="487" name="Google Shape;487;p38"/>
          <p:cNvPicPr preferRelativeResize="0"/>
          <p:nvPr/>
        </p:nvPicPr>
        <p:blipFill rotWithShape="1">
          <a:blip r:embed="rId4">
            <a:alphaModFix/>
          </a:blip>
          <a:srcRect l="8253" t="13415" r="29738" b="10573"/>
          <a:stretch/>
        </p:blipFill>
        <p:spPr>
          <a:xfrm>
            <a:off x="686076" y="697112"/>
            <a:ext cx="1172400" cy="95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8"/>
          <p:cNvSpPr/>
          <p:nvPr/>
        </p:nvSpPr>
        <p:spPr>
          <a:xfrm>
            <a:off x="2440238" y="881038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8"/>
          <p:cNvSpPr txBox="1"/>
          <p:nvPr/>
        </p:nvSpPr>
        <p:spPr>
          <a:xfrm>
            <a:off x="2450900" y="944938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motor to move</a:t>
            </a:r>
            <a:endParaRPr sz="1200"/>
          </a:p>
        </p:txBody>
      </p:sp>
      <p:sp>
        <p:nvSpPr>
          <p:cNvPr id="490" name="Google Shape;490;p38"/>
          <p:cNvSpPr/>
          <p:nvPr/>
        </p:nvSpPr>
        <p:spPr>
          <a:xfrm>
            <a:off x="3785413" y="893125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8"/>
          <p:cNvSpPr txBox="1"/>
          <p:nvPr/>
        </p:nvSpPr>
        <p:spPr>
          <a:xfrm>
            <a:off x="3828013" y="957025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direction (ccw or cw)</a:t>
            </a:r>
            <a:endParaRPr sz="1200"/>
          </a:p>
        </p:txBody>
      </p:sp>
      <p:sp>
        <p:nvSpPr>
          <p:cNvPr id="492" name="Google Shape;492;p38"/>
          <p:cNvSpPr/>
          <p:nvPr/>
        </p:nvSpPr>
        <p:spPr>
          <a:xfrm>
            <a:off x="5161963" y="881038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8"/>
          <p:cNvSpPr txBox="1"/>
          <p:nvPr/>
        </p:nvSpPr>
        <p:spPr>
          <a:xfrm>
            <a:off x="5204563" y="944938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steps to take</a:t>
            </a:r>
            <a:endParaRPr sz="1200"/>
          </a:p>
        </p:txBody>
      </p:sp>
      <p:sp>
        <p:nvSpPr>
          <p:cNvPr id="494" name="Google Shape;494;p38"/>
          <p:cNvSpPr/>
          <p:nvPr/>
        </p:nvSpPr>
        <p:spPr>
          <a:xfrm>
            <a:off x="4869699" y="1122488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8"/>
          <p:cNvSpPr/>
          <p:nvPr/>
        </p:nvSpPr>
        <p:spPr>
          <a:xfrm rot="3924">
            <a:off x="6244930" y="1086143"/>
            <a:ext cx="262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8"/>
          <p:cNvSpPr/>
          <p:nvPr/>
        </p:nvSpPr>
        <p:spPr>
          <a:xfrm>
            <a:off x="3515128" y="1143016"/>
            <a:ext cx="2703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8"/>
          <p:cNvSpPr txBox="1"/>
          <p:nvPr/>
        </p:nvSpPr>
        <p:spPr>
          <a:xfrm>
            <a:off x="175925" y="2477375"/>
            <a:ext cx="3652200" cy="2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Data Acquisition Computer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Python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Implements user inputs to determine scanning parameters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 a positioning algorithm that follows a unidirectional scanning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Sends a string to Arduino that specifies which motor to move, how many steps to take, and which direction to rotate</a:t>
            </a:r>
            <a:endParaRPr/>
          </a:p>
        </p:txBody>
      </p:sp>
      <p:sp>
        <p:nvSpPr>
          <p:cNvPr id="498" name="Google Shape;498;p38"/>
          <p:cNvSpPr txBox="1"/>
          <p:nvPr/>
        </p:nvSpPr>
        <p:spPr>
          <a:xfrm>
            <a:off x="5075000" y="2477375"/>
            <a:ext cx="3788700" cy="22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Arduino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C/C++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 wrote a calibration program that runs upon turning 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 functions I wrote that move motors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the string from data acquisition computer as variables in its stepper motor moving functions</a:t>
            </a:r>
            <a:endParaRPr/>
          </a:p>
        </p:txBody>
      </p:sp>
      <p:pic>
        <p:nvPicPr>
          <p:cNvPr id="499" name="Google Shape;4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150" y="33217"/>
            <a:ext cx="3652202" cy="2501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2394" y="206250"/>
            <a:ext cx="4871829" cy="208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"/>
          <p:cNvSpPr txBox="1">
            <a:spLocks noGrp="1"/>
          </p:cNvSpPr>
          <p:nvPr>
            <p:ph type="sldNum" idx="12"/>
          </p:nvPr>
        </p:nvSpPr>
        <p:spPr>
          <a:xfrm>
            <a:off x="8444508" y="4612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06" name="Google Shape;506;p39"/>
          <p:cNvSpPr/>
          <p:nvPr/>
        </p:nvSpPr>
        <p:spPr>
          <a:xfrm>
            <a:off x="81975" y="1104675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81975" y="186780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9"/>
          <p:cNvSpPr/>
          <p:nvPr/>
        </p:nvSpPr>
        <p:spPr>
          <a:xfrm>
            <a:off x="92850" y="2630913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9"/>
          <p:cNvSpPr/>
          <p:nvPr/>
        </p:nvSpPr>
        <p:spPr>
          <a:xfrm>
            <a:off x="92850" y="339405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0" name="Google Shape;510;p39"/>
          <p:cNvPicPr preferRelativeResize="0"/>
          <p:nvPr/>
        </p:nvPicPr>
        <p:blipFill rotWithShape="1">
          <a:blip r:embed="rId3">
            <a:alphaModFix/>
          </a:blip>
          <a:srcRect l="12145" t="9547" r="7098" b="14741"/>
          <a:stretch/>
        </p:blipFill>
        <p:spPr>
          <a:xfrm>
            <a:off x="7889688" y="2452750"/>
            <a:ext cx="1172275" cy="1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9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pic>
        <p:nvPicPr>
          <p:cNvPr id="512" name="Google Shape;5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275" y="2322841"/>
            <a:ext cx="1607625" cy="112432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9"/>
          <p:cNvSpPr txBox="1"/>
          <p:nvPr/>
        </p:nvSpPr>
        <p:spPr>
          <a:xfrm>
            <a:off x="4680681" y="2805696"/>
            <a:ext cx="1105200" cy="2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Arduino</a:t>
            </a:r>
            <a:endParaRPr b="1"/>
          </a:p>
        </p:txBody>
      </p:sp>
      <p:sp>
        <p:nvSpPr>
          <p:cNvPr id="514" name="Google Shape;514;p39"/>
          <p:cNvSpPr txBox="1"/>
          <p:nvPr/>
        </p:nvSpPr>
        <p:spPr>
          <a:xfrm>
            <a:off x="7889625" y="2192938"/>
            <a:ext cx="11724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</a:t>
            </a:r>
            <a:endParaRPr b="1"/>
          </a:p>
        </p:txBody>
      </p:sp>
      <p:sp>
        <p:nvSpPr>
          <p:cNvPr id="515" name="Google Shape;515;p39"/>
          <p:cNvSpPr/>
          <p:nvPr/>
        </p:nvSpPr>
        <p:spPr>
          <a:xfrm>
            <a:off x="1805925" y="2153050"/>
            <a:ext cx="1172400" cy="20265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9"/>
          <p:cNvSpPr txBox="1"/>
          <p:nvPr/>
        </p:nvSpPr>
        <p:spPr>
          <a:xfrm>
            <a:off x="1816100" y="2582350"/>
            <a:ext cx="11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Data Acquisition Computer</a:t>
            </a:r>
            <a:endParaRPr/>
          </a:p>
        </p:txBody>
      </p:sp>
      <p:pic>
        <p:nvPicPr>
          <p:cNvPr id="517" name="Google Shape;517;p39"/>
          <p:cNvPicPr preferRelativeResize="0"/>
          <p:nvPr/>
        </p:nvPicPr>
        <p:blipFill rotWithShape="1">
          <a:blip r:embed="rId5">
            <a:alphaModFix/>
          </a:blip>
          <a:srcRect l="8253" t="13415" r="29738" b="10573"/>
          <a:stretch/>
        </p:blipFill>
        <p:spPr>
          <a:xfrm>
            <a:off x="1816101" y="1119874"/>
            <a:ext cx="1172400" cy="95812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9"/>
          <p:cNvSpPr/>
          <p:nvPr/>
        </p:nvSpPr>
        <p:spPr>
          <a:xfrm>
            <a:off x="2988488" y="1857375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9"/>
          <p:cNvSpPr txBox="1"/>
          <p:nvPr/>
        </p:nvSpPr>
        <p:spPr>
          <a:xfrm>
            <a:off x="2999150" y="1921275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motor to move</a:t>
            </a:r>
            <a:endParaRPr sz="1200"/>
          </a:p>
        </p:txBody>
      </p:sp>
      <p:sp>
        <p:nvSpPr>
          <p:cNvPr id="520" name="Google Shape;520;p39"/>
          <p:cNvSpPr/>
          <p:nvPr/>
        </p:nvSpPr>
        <p:spPr>
          <a:xfrm>
            <a:off x="2999163" y="2620400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9"/>
          <p:cNvSpPr txBox="1"/>
          <p:nvPr/>
        </p:nvSpPr>
        <p:spPr>
          <a:xfrm>
            <a:off x="3041763" y="2684300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direction (ccw or cw)</a:t>
            </a:r>
            <a:endParaRPr sz="1200"/>
          </a:p>
        </p:txBody>
      </p:sp>
      <p:sp>
        <p:nvSpPr>
          <p:cNvPr id="522" name="Google Shape;522;p39"/>
          <p:cNvSpPr/>
          <p:nvPr/>
        </p:nvSpPr>
        <p:spPr>
          <a:xfrm>
            <a:off x="2999163" y="3383425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9"/>
          <p:cNvSpPr txBox="1"/>
          <p:nvPr/>
        </p:nvSpPr>
        <p:spPr>
          <a:xfrm>
            <a:off x="3041763" y="3447325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steps to take</a:t>
            </a:r>
            <a:endParaRPr sz="1200"/>
          </a:p>
        </p:txBody>
      </p:sp>
      <p:sp>
        <p:nvSpPr>
          <p:cNvPr id="524" name="Google Shape;524;p39"/>
          <p:cNvSpPr/>
          <p:nvPr/>
        </p:nvSpPr>
        <p:spPr>
          <a:xfrm>
            <a:off x="4083449" y="2849763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9"/>
          <p:cNvSpPr/>
          <p:nvPr/>
        </p:nvSpPr>
        <p:spPr>
          <a:xfrm rot="-1256333">
            <a:off x="4082130" y="3588472"/>
            <a:ext cx="262752" cy="2094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9"/>
          <p:cNvSpPr/>
          <p:nvPr/>
        </p:nvSpPr>
        <p:spPr>
          <a:xfrm rot="1559783">
            <a:off x="4063378" y="2119312"/>
            <a:ext cx="270354" cy="2093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" name="Google Shape;527;p39"/>
          <p:cNvPicPr preferRelativeResize="0"/>
          <p:nvPr/>
        </p:nvPicPr>
        <p:blipFill rotWithShape="1">
          <a:blip r:embed="rId6">
            <a:alphaModFix/>
          </a:blip>
          <a:srcRect t="8701" b="10424"/>
          <a:stretch/>
        </p:blipFill>
        <p:spPr>
          <a:xfrm>
            <a:off x="6333416" y="2534950"/>
            <a:ext cx="1263048" cy="10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9"/>
          <p:cNvSpPr txBox="1"/>
          <p:nvPr/>
        </p:nvSpPr>
        <p:spPr>
          <a:xfrm>
            <a:off x="6333425" y="2150900"/>
            <a:ext cx="1263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 Driver</a:t>
            </a:r>
            <a:endParaRPr b="1"/>
          </a:p>
        </p:txBody>
      </p:sp>
      <p:sp>
        <p:nvSpPr>
          <p:cNvPr id="529" name="Google Shape;529;p39"/>
          <p:cNvSpPr/>
          <p:nvPr/>
        </p:nvSpPr>
        <p:spPr>
          <a:xfrm>
            <a:off x="6002475" y="2780313"/>
            <a:ext cx="3204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9"/>
          <p:cNvSpPr/>
          <p:nvPr/>
        </p:nvSpPr>
        <p:spPr>
          <a:xfrm>
            <a:off x="7607025" y="2784600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9"/>
          <p:cNvSpPr txBox="1"/>
          <p:nvPr/>
        </p:nvSpPr>
        <p:spPr>
          <a:xfrm>
            <a:off x="228825" y="1916838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Size of scanning region</a:t>
            </a:r>
            <a:endParaRPr sz="1200"/>
          </a:p>
        </p:txBody>
      </p:sp>
      <p:sp>
        <p:nvSpPr>
          <p:cNvPr id="532" name="Google Shape;532;p39"/>
          <p:cNvSpPr txBox="1"/>
          <p:nvPr/>
        </p:nvSpPr>
        <p:spPr>
          <a:xfrm>
            <a:off x="239700" y="2679959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Scanning resolution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533" name="Google Shape;533;p39"/>
          <p:cNvSpPr/>
          <p:nvPr/>
        </p:nvSpPr>
        <p:spPr>
          <a:xfrm>
            <a:off x="1407675" y="136402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9"/>
          <p:cNvSpPr txBox="1"/>
          <p:nvPr/>
        </p:nvSpPr>
        <p:spPr>
          <a:xfrm>
            <a:off x="124200" y="3457950"/>
            <a:ext cx="1263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 to spend at each spot over detector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535" name="Google Shape;535;p39"/>
          <p:cNvSpPr/>
          <p:nvPr/>
        </p:nvSpPr>
        <p:spPr>
          <a:xfrm>
            <a:off x="1407675" y="213247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9"/>
          <p:cNvSpPr/>
          <p:nvPr/>
        </p:nvSpPr>
        <p:spPr>
          <a:xfrm>
            <a:off x="1428013" y="2900913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9"/>
          <p:cNvSpPr/>
          <p:nvPr/>
        </p:nvSpPr>
        <p:spPr>
          <a:xfrm>
            <a:off x="1429150" y="3643938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9"/>
          <p:cNvSpPr txBox="1"/>
          <p:nvPr/>
        </p:nvSpPr>
        <p:spPr>
          <a:xfrm>
            <a:off x="125400" y="1168575"/>
            <a:ext cx="1260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Zero point in scanning region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539" name="Google Shape;539;p39"/>
          <p:cNvSpPr/>
          <p:nvPr/>
        </p:nvSpPr>
        <p:spPr>
          <a:xfrm>
            <a:off x="1711100" y="4487075"/>
            <a:ext cx="1382400" cy="581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Text File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(timestamp, x,y)</a:t>
            </a:r>
            <a:endParaRPr sz="1200"/>
          </a:p>
        </p:txBody>
      </p:sp>
      <p:sp>
        <p:nvSpPr>
          <p:cNvPr id="540" name="Google Shape;540;p39"/>
          <p:cNvSpPr/>
          <p:nvPr/>
        </p:nvSpPr>
        <p:spPr>
          <a:xfrm rot="5400000">
            <a:off x="2250824" y="4216138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1" name="Google Shape;541;p39"/>
          <p:cNvPicPr preferRelativeResize="0"/>
          <p:nvPr/>
        </p:nvPicPr>
        <p:blipFill rotWithShape="1">
          <a:blip r:embed="rId7">
            <a:alphaModFix/>
          </a:blip>
          <a:srcRect l="7077" t="4431" r="24410" b="6034"/>
          <a:stretch/>
        </p:blipFill>
        <p:spPr>
          <a:xfrm>
            <a:off x="6506403" y="3600207"/>
            <a:ext cx="917050" cy="88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4238" y="4524575"/>
            <a:ext cx="581400" cy="58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39"/>
          <p:cNvCxnSpPr>
            <a:stCxn id="541" idx="0"/>
            <a:endCxn id="527" idx="2"/>
          </p:cNvCxnSpPr>
          <p:nvPr/>
        </p:nvCxnSpPr>
        <p:spPr>
          <a:xfrm rot="10800000">
            <a:off x="6964928" y="3556407"/>
            <a:ext cx="0" cy="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39"/>
          <p:cNvSpPr txBox="1"/>
          <p:nvPr/>
        </p:nvSpPr>
        <p:spPr>
          <a:xfrm>
            <a:off x="7255650" y="4569713"/>
            <a:ext cx="8574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</a:t>
            </a:r>
            <a:endParaRPr/>
          </a:p>
        </p:txBody>
      </p:sp>
      <p:cxnSp>
        <p:nvCxnSpPr>
          <p:cNvPr id="545" name="Google Shape;545;p39"/>
          <p:cNvCxnSpPr>
            <a:stCxn id="541" idx="2"/>
            <a:endCxn id="542" idx="0"/>
          </p:cNvCxnSpPr>
          <p:nvPr/>
        </p:nvCxnSpPr>
        <p:spPr>
          <a:xfrm>
            <a:off x="6964928" y="4480825"/>
            <a:ext cx="0" cy="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0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ldNum" idx="12"/>
          </p:nvPr>
        </p:nvSpPr>
        <p:spPr>
          <a:xfrm>
            <a:off x="8444508" y="4612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552" name="Google Shape;5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725" y="2184341"/>
            <a:ext cx="1607625" cy="112432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0"/>
          <p:cNvSpPr txBox="1"/>
          <p:nvPr/>
        </p:nvSpPr>
        <p:spPr>
          <a:xfrm>
            <a:off x="5169131" y="2667196"/>
            <a:ext cx="1105200" cy="2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Arduino</a:t>
            </a:r>
            <a:endParaRPr b="1"/>
          </a:p>
        </p:txBody>
      </p:sp>
      <p:pic>
        <p:nvPicPr>
          <p:cNvPr id="554" name="Google Shape;554;p40"/>
          <p:cNvPicPr preferRelativeResize="0"/>
          <p:nvPr/>
        </p:nvPicPr>
        <p:blipFill rotWithShape="1">
          <a:blip r:embed="rId4">
            <a:alphaModFix/>
          </a:blip>
          <a:srcRect t="8701" b="10424"/>
          <a:stretch/>
        </p:blipFill>
        <p:spPr>
          <a:xfrm>
            <a:off x="6821866" y="2396450"/>
            <a:ext cx="1263048" cy="10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0"/>
          <p:cNvSpPr txBox="1"/>
          <p:nvPr/>
        </p:nvSpPr>
        <p:spPr>
          <a:xfrm>
            <a:off x="6821875" y="2012400"/>
            <a:ext cx="1263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 Driver</a:t>
            </a:r>
            <a:endParaRPr b="1"/>
          </a:p>
        </p:txBody>
      </p:sp>
      <p:sp>
        <p:nvSpPr>
          <p:cNvPr id="556" name="Google Shape;556;p40"/>
          <p:cNvSpPr/>
          <p:nvPr/>
        </p:nvSpPr>
        <p:spPr>
          <a:xfrm>
            <a:off x="6490925" y="2641813"/>
            <a:ext cx="3204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0"/>
          <p:cNvSpPr txBox="1"/>
          <p:nvPr/>
        </p:nvSpPr>
        <p:spPr>
          <a:xfrm>
            <a:off x="378775" y="1146325"/>
            <a:ext cx="4056900" cy="3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Arduino tells stepper motor driver how to move motor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Stepper driver reacts to these command pulses and converts them into the proper on-off pattern required to drive motor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Arduino is connected to the driver with 3 different pins: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Enable - enables coil current in motors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Pulse - sends pulses to the motor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Direction - what direction to turn motor (CW or CCW)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1"/>
          <p:cNvSpPr txBox="1">
            <a:spLocks noGrp="1"/>
          </p:cNvSpPr>
          <p:nvPr>
            <p:ph type="sldNum" idx="12"/>
          </p:nvPr>
        </p:nvSpPr>
        <p:spPr>
          <a:xfrm>
            <a:off x="8444508" y="4612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63" name="Google Shape;563;p41"/>
          <p:cNvSpPr/>
          <p:nvPr/>
        </p:nvSpPr>
        <p:spPr>
          <a:xfrm>
            <a:off x="81975" y="1104675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1"/>
          <p:cNvSpPr/>
          <p:nvPr/>
        </p:nvSpPr>
        <p:spPr>
          <a:xfrm>
            <a:off x="81975" y="186780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1"/>
          <p:cNvSpPr/>
          <p:nvPr/>
        </p:nvSpPr>
        <p:spPr>
          <a:xfrm>
            <a:off x="92850" y="2630913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1"/>
          <p:cNvSpPr/>
          <p:nvPr/>
        </p:nvSpPr>
        <p:spPr>
          <a:xfrm>
            <a:off x="92850" y="339405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7" name="Google Shape;567;p41"/>
          <p:cNvPicPr preferRelativeResize="0"/>
          <p:nvPr/>
        </p:nvPicPr>
        <p:blipFill rotWithShape="1">
          <a:blip r:embed="rId3">
            <a:alphaModFix/>
          </a:blip>
          <a:srcRect l="12145" t="9547" r="7098" b="14741"/>
          <a:stretch/>
        </p:blipFill>
        <p:spPr>
          <a:xfrm>
            <a:off x="7889688" y="2452750"/>
            <a:ext cx="1172275" cy="1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1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pic>
        <p:nvPicPr>
          <p:cNvPr id="569" name="Google Shape;5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275" y="2322841"/>
            <a:ext cx="1607625" cy="112432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1"/>
          <p:cNvSpPr txBox="1"/>
          <p:nvPr/>
        </p:nvSpPr>
        <p:spPr>
          <a:xfrm>
            <a:off x="4680681" y="2805696"/>
            <a:ext cx="1105200" cy="2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Arduino</a:t>
            </a:r>
            <a:endParaRPr b="1"/>
          </a:p>
        </p:txBody>
      </p:sp>
      <p:sp>
        <p:nvSpPr>
          <p:cNvPr id="571" name="Google Shape;571;p41"/>
          <p:cNvSpPr txBox="1"/>
          <p:nvPr/>
        </p:nvSpPr>
        <p:spPr>
          <a:xfrm>
            <a:off x="7889625" y="2192938"/>
            <a:ext cx="11724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</a:t>
            </a:r>
            <a:endParaRPr b="1"/>
          </a:p>
        </p:txBody>
      </p:sp>
      <p:sp>
        <p:nvSpPr>
          <p:cNvPr id="572" name="Google Shape;572;p41"/>
          <p:cNvSpPr/>
          <p:nvPr/>
        </p:nvSpPr>
        <p:spPr>
          <a:xfrm>
            <a:off x="1805925" y="2153050"/>
            <a:ext cx="1172400" cy="20265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1"/>
          <p:cNvSpPr txBox="1"/>
          <p:nvPr/>
        </p:nvSpPr>
        <p:spPr>
          <a:xfrm>
            <a:off x="1816100" y="2582350"/>
            <a:ext cx="11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Data Acquisition Computer</a:t>
            </a:r>
            <a:endParaRPr/>
          </a:p>
        </p:txBody>
      </p:sp>
      <p:pic>
        <p:nvPicPr>
          <p:cNvPr id="574" name="Google Shape;574;p41"/>
          <p:cNvPicPr preferRelativeResize="0"/>
          <p:nvPr/>
        </p:nvPicPr>
        <p:blipFill rotWithShape="1">
          <a:blip r:embed="rId5">
            <a:alphaModFix/>
          </a:blip>
          <a:srcRect l="8253" t="13415" r="29738" b="10573"/>
          <a:stretch/>
        </p:blipFill>
        <p:spPr>
          <a:xfrm>
            <a:off x="1816101" y="1119874"/>
            <a:ext cx="1172400" cy="95812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1"/>
          <p:cNvSpPr/>
          <p:nvPr/>
        </p:nvSpPr>
        <p:spPr>
          <a:xfrm>
            <a:off x="2988488" y="1857375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1"/>
          <p:cNvSpPr txBox="1"/>
          <p:nvPr/>
        </p:nvSpPr>
        <p:spPr>
          <a:xfrm>
            <a:off x="2999150" y="1921275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motor to move</a:t>
            </a:r>
            <a:endParaRPr sz="1200"/>
          </a:p>
        </p:txBody>
      </p:sp>
      <p:sp>
        <p:nvSpPr>
          <p:cNvPr id="577" name="Google Shape;577;p41"/>
          <p:cNvSpPr/>
          <p:nvPr/>
        </p:nvSpPr>
        <p:spPr>
          <a:xfrm>
            <a:off x="2999163" y="2620400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1"/>
          <p:cNvSpPr txBox="1"/>
          <p:nvPr/>
        </p:nvSpPr>
        <p:spPr>
          <a:xfrm>
            <a:off x="3041763" y="2684300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direction (ccw or cw)</a:t>
            </a:r>
            <a:endParaRPr sz="1200"/>
          </a:p>
        </p:txBody>
      </p:sp>
      <p:sp>
        <p:nvSpPr>
          <p:cNvPr id="579" name="Google Shape;579;p41"/>
          <p:cNvSpPr/>
          <p:nvPr/>
        </p:nvSpPr>
        <p:spPr>
          <a:xfrm>
            <a:off x="2999163" y="3383425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1"/>
          <p:cNvSpPr txBox="1"/>
          <p:nvPr/>
        </p:nvSpPr>
        <p:spPr>
          <a:xfrm>
            <a:off x="3041763" y="3447325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steps to take</a:t>
            </a:r>
            <a:endParaRPr sz="1200"/>
          </a:p>
        </p:txBody>
      </p:sp>
      <p:sp>
        <p:nvSpPr>
          <p:cNvPr id="581" name="Google Shape;581;p41"/>
          <p:cNvSpPr/>
          <p:nvPr/>
        </p:nvSpPr>
        <p:spPr>
          <a:xfrm>
            <a:off x="4083449" y="2849763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1"/>
          <p:cNvSpPr/>
          <p:nvPr/>
        </p:nvSpPr>
        <p:spPr>
          <a:xfrm rot="-1256333">
            <a:off x="4082130" y="3588472"/>
            <a:ext cx="262752" cy="2094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1"/>
          <p:cNvSpPr/>
          <p:nvPr/>
        </p:nvSpPr>
        <p:spPr>
          <a:xfrm rot="1559783">
            <a:off x="4063378" y="2119312"/>
            <a:ext cx="270354" cy="2093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4" name="Google Shape;584;p41"/>
          <p:cNvPicPr preferRelativeResize="0"/>
          <p:nvPr/>
        </p:nvPicPr>
        <p:blipFill rotWithShape="1">
          <a:blip r:embed="rId6">
            <a:alphaModFix/>
          </a:blip>
          <a:srcRect t="8701" b="10424"/>
          <a:stretch/>
        </p:blipFill>
        <p:spPr>
          <a:xfrm>
            <a:off x="6333416" y="2534950"/>
            <a:ext cx="1263048" cy="10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1"/>
          <p:cNvSpPr txBox="1"/>
          <p:nvPr/>
        </p:nvSpPr>
        <p:spPr>
          <a:xfrm>
            <a:off x="6333425" y="2150900"/>
            <a:ext cx="1263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 Driver</a:t>
            </a:r>
            <a:endParaRPr b="1"/>
          </a:p>
        </p:txBody>
      </p:sp>
      <p:sp>
        <p:nvSpPr>
          <p:cNvPr id="586" name="Google Shape;586;p41"/>
          <p:cNvSpPr/>
          <p:nvPr/>
        </p:nvSpPr>
        <p:spPr>
          <a:xfrm>
            <a:off x="6002475" y="2780313"/>
            <a:ext cx="3204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1"/>
          <p:cNvSpPr/>
          <p:nvPr/>
        </p:nvSpPr>
        <p:spPr>
          <a:xfrm>
            <a:off x="7607025" y="2784600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1"/>
          <p:cNvSpPr txBox="1"/>
          <p:nvPr/>
        </p:nvSpPr>
        <p:spPr>
          <a:xfrm>
            <a:off x="228825" y="1916838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Size of scanning region</a:t>
            </a:r>
            <a:endParaRPr sz="1200"/>
          </a:p>
        </p:txBody>
      </p:sp>
      <p:sp>
        <p:nvSpPr>
          <p:cNvPr id="589" name="Google Shape;589;p41"/>
          <p:cNvSpPr txBox="1"/>
          <p:nvPr/>
        </p:nvSpPr>
        <p:spPr>
          <a:xfrm>
            <a:off x="239700" y="2679959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Scanning resolution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1407675" y="136402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1"/>
          <p:cNvSpPr txBox="1"/>
          <p:nvPr/>
        </p:nvSpPr>
        <p:spPr>
          <a:xfrm>
            <a:off x="124200" y="3457950"/>
            <a:ext cx="1263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 to spend at each spot over detector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1407675" y="213247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1"/>
          <p:cNvSpPr/>
          <p:nvPr/>
        </p:nvSpPr>
        <p:spPr>
          <a:xfrm>
            <a:off x="1428013" y="2900913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1"/>
          <p:cNvSpPr/>
          <p:nvPr/>
        </p:nvSpPr>
        <p:spPr>
          <a:xfrm>
            <a:off x="1429150" y="3643938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1"/>
          <p:cNvSpPr txBox="1"/>
          <p:nvPr/>
        </p:nvSpPr>
        <p:spPr>
          <a:xfrm>
            <a:off x="125400" y="1168575"/>
            <a:ext cx="1260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Zero point in scanning region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596" name="Google Shape;596;p41"/>
          <p:cNvSpPr/>
          <p:nvPr/>
        </p:nvSpPr>
        <p:spPr>
          <a:xfrm>
            <a:off x="1711100" y="4487075"/>
            <a:ext cx="1382400" cy="581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Text File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(timestamp, x,y)</a:t>
            </a:r>
            <a:endParaRPr sz="1200"/>
          </a:p>
        </p:txBody>
      </p:sp>
      <p:sp>
        <p:nvSpPr>
          <p:cNvPr id="597" name="Google Shape;597;p41"/>
          <p:cNvSpPr/>
          <p:nvPr/>
        </p:nvSpPr>
        <p:spPr>
          <a:xfrm rot="5400000">
            <a:off x="2250824" y="4216138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8" name="Google Shape;598;p41"/>
          <p:cNvPicPr preferRelativeResize="0"/>
          <p:nvPr/>
        </p:nvPicPr>
        <p:blipFill rotWithShape="1">
          <a:blip r:embed="rId7">
            <a:alphaModFix/>
          </a:blip>
          <a:srcRect l="7077" t="4431" r="24410" b="6034"/>
          <a:stretch/>
        </p:blipFill>
        <p:spPr>
          <a:xfrm>
            <a:off x="6506403" y="3600207"/>
            <a:ext cx="917050" cy="88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4238" y="4524575"/>
            <a:ext cx="581400" cy="58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41"/>
          <p:cNvCxnSpPr>
            <a:stCxn id="598" idx="0"/>
            <a:endCxn id="584" idx="2"/>
          </p:cNvCxnSpPr>
          <p:nvPr/>
        </p:nvCxnSpPr>
        <p:spPr>
          <a:xfrm rot="10800000">
            <a:off x="6964928" y="3556407"/>
            <a:ext cx="0" cy="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1" name="Google Shape;601;p41"/>
          <p:cNvSpPr txBox="1"/>
          <p:nvPr/>
        </p:nvSpPr>
        <p:spPr>
          <a:xfrm>
            <a:off x="7255650" y="4569713"/>
            <a:ext cx="8574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</a:t>
            </a:r>
            <a:endParaRPr/>
          </a:p>
        </p:txBody>
      </p:sp>
      <p:cxnSp>
        <p:nvCxnSpPr>
          <p:cNvPr id="602" name="Google Shape;602;p41"/>
          <p:cNvCxnSpPr>
            <a:stCxn id="598" idx="2"/>
            <a:endCxn id="599" idx="0"/>
          </p:cNvCxnSpPr>
          <p:nvPr/>
        </p:nvCxnSpPr>
        <p:spPr>
          <a:xfrm>
            <a:off x="6964928" y="4480825"/>
            <a:ext cx="0" cy="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133975" y="86400"/>
            <a:ext cx="81174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Detector Response Can Vary</a:t>
            </a:r>
            <a:endParaRPr sz="3000"/>
          </a:p>
        </p:txBody>
      </p:sp>
      <p:sp>
        <p:nvSpPr>
          <p:cNvPr id="79" name="Google Shape;79;p15"/>
          <p:cNvSpPr txBox="1"/>
          <p:nvPr/>
        </p:nvSpPr>
        <p:spPr>
          <a:xfrm>
            <a:off x="387900" y="912313"/>
            <a:ext cx="4184100" cy="3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Detector response from identical events can vary based on interaction location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Variation in detector response introduces error in experiments and affects repeatability 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This variation in detector response increases over time</a:t>
            </a:r>
            <a:endParaRPr sz="1800"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079263" y="3728650"/>
            <a:ext cx="1066500" cy="1112725"/>
          </a:xfrm>
          <a:prstGeom prst="flowChartMagneticDisk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079263" y="4121350"/>
            <a:ext cx="256500" cy="202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6731163" y="4472350"/>
            <a:ext cx="256500" cy="2025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628" y="792312"/>
            <a:ext cx="3195776" cy="23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2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sp>
        <p:nvSpPr>
          <p:cNvPr id="608" name="Google Shape;608;p42"/>
          <p:cNvSpPr txBox="1">
            <a:spLocks noGrp="1"/>
          </p:cNvSpPr>
          <p:nvPr>
            <p:ph type="sldNum" idx="12"/>
          </p:nvPr>
        </p:nvSpPr>
        <p:spPr>
          <a:xfrm>
            <a:off x="8444508" y="4612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09" name="Google Shape;609;p42"/>
          <p:cNvPicPr preferRelativeResize="0"/>
          <p:nvPr/>
        </p:nvPicPr>
        <p:blipFill rotWithShape="1">
          <a:blip r:embed="rId3">
            <a:alphaModFix/>
          </a:blip>
          <a:srcRect l="12145" t="9547" r="7098" b="14741"/>
          <a:stretch/>
        </p:blipFill>
        <p:spPr>
          <a:xfrm>
            <a:off x="6694638" y="2546912"/>
            <a:ext cx="1172275" cy="1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2"/>
          <p:cNvSpPr txBox="1"/>
          <p:nvPr/>
        </p:nvSpPr>
        <p:spPr>
          <a:xfrm>
            <a:off x="6694575" y="2287100"/>
            <a:ext cx="11724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</a:t>
            </a:r>
            <a:endParaRPr b="1"/>
          </a:p>
        </p:txBody>
      </p:sp>
      <p:pic>
        <p:nvPicPr>
          <p:cNvPr id="611" name="Google Shape;611;p42"/>
          <p:cNvPicPr preferRelativeResize="0"/>
          <p:nvPr/>
        </p:nvPicPr>
        <p:blipFill rotWithShape="1">
          <a:blip r:embed="rId4">
            <a:alphaModFix/>
          </a:blip>
          <a:srcRect t="8701" b="10424"/>
          <a:stretch/>
        </p:blipFill>
        <p:spPr>
          <a:xfrm>
            <a:off x="5138366" y="2629113"/>
            <a:ext cx="1263047" cy="10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2"/>
          <p:cNvSpPr txBox="1"/>
          <p:nvPr/>
        </p:nvSpPr>
        <p:spPr>
          <a:xfrm>
            <a:off x="5138375" y="2245063"/>
            <a:ext cx="1263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 Driver</a:t>
            </a:r>
            <a:endParaRPr b="1"/>
          </a:p>
        </p:txBody>
      </p:sp>
      <p:sp>
        <p:nvSpPr>
          <p:cNvPr id="613" name="Google Shape;613;p42"/>
          <p:cNvSpPr/>
          <p:nvPr/>
        </p:nvSpPr>
        <p:spPr>
          <a:xfrm>
            <a:off x="6411975" y="2878763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2"/>
          <p:cNvSpPr txBox="1"/>
          <p:nvPr/>
        </p:nvSpPr>
        <p:spPr>
          <a:xfrm>
            <a:off x="219275" y="1154725"/>
            <a:ext cx="3568500" cy="3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stepper motor has a rotor that is a permanent magnet and is surrounded by windings of the stator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Driver is connected to the stepper motor with the four windings of the stator: A+, A-, B+, B-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15" name="Google Shape;61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437" y="225949"/>
            <a:ext cx="5052624" cy="12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sp>
        <p:nvSpPr>
          <p:cNvPr id="621" name="Google Shape;621;p43"/>
          <p:cNvSpPr txBox="1">
            <a:spLocks noGrp="1"/>
          </p:cNvSpPr>
          <p:nvPr>
            <p:ph type="sldNum" idx="12"/>
          </p:nvPr>
        </p:nvSpPr>
        <p:spPr>
          <a:xfrm>
            <a:off x="8444508" y="4612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22" name="Google Shape;622;p43"/>
          <p:cNvPicPr preferRelativeResize="0"/>
          <p:nvPr/>
        </p:nvPicPr>
        <p:blipFill rotWithShape="1">
          <a:blip r:embed="rId3">
            <a:alphaModFix/>
          </a:blip>
          <a:srcRect l="12145" t="9547" r="7098" b="14741"/>
          <a:stretch/>
        </p:blipFill>
        <p:spPr>
          <a:xfrm>
            <a:off x="6737088" y="2143662"/>
            <a:ext cx="1172275" cy="1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3"/>
          <p:cNvSpPr txBox="1"/>
          <p:nvPr/>
        </p:nvSpPr>
        <p:spPr>
          <a:xfrm>
            <a:off x="6737025" y="1883850"/>
            <a:ext cx="11724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</a:t>
            </a:r>
            <a:endParaRPr b="1"/>
          </a:p>
        </p:txBody>
      </p:sp>
      <p:pic>
        <p:nvPicPr>
          <p:cNvPr id="624" name="Google Shape;624;p43"/>
          <p:cNvPicPr preferRelativeResize="0"/>
          <p:nvPr/>
        </p:nvPicPr>
        <p:blipFill rotWithShape="1">
          <a:blip r:embed="rId4">
            <a:alphaModFix/>
          </a:blip>
          <a:srcRect t="8701" b="10424"/>
          <a:stretch/>
        </p:blipFill>
        <p:spPr>
          <a:xfrm>
            <a:off x="5180816" y="2225863"/>
            <a:ext cx="1263047" cy="10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3"/>
          <p:cNvSpPr txBox="1"/>
          <p:nvPr/>
        </p:nvSpPr>
        <p:spPr>
          <a:xfrm>
            <a:off x="5180825" y="1841813"/>
            <a:ext cx="1263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 Driver</a:t>
            </a:r>
            <a:endParaRPr b="1"/>
          </a:p>
        </p:txBody>
      </p:sp>
      <p:sp>
        <p:nvSpPr>
          <p:cNvPr id="626" name="Google Shape;626;p43"/>
          <p:cNvSpPr/>
          <p:nvPr/>
        </p:nvSpPr>
        <p:spPr>
          <a:xfrm>
            <a:off x="6454425" y="2475513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7" name="Google Shape;627;p43"/>
          <p:cNvCxnSpPr>
            <a:stCxn id="628" idx="0"/>
            <a:endCxn id="624" idx="2"/>
          </p:cNvCxnSpPr>
          <p:nvPr/>
        </p:nvCxnSpPr>
        <p:spPr>
          <a:xfrm rot="10800000">
            <a:off x="5812339" y="3247362"/>
            <a:ext cx="0" cy="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p43"/>
          <p:cNvSpPr txBox="1"/>
          <p:nvPr/>
        </p:nvSpPr>
        <p:spPr>
          <a:xfrm>
            <a:off x="219275" y="1154725"/>
            <a:ext cx="3459000" cy="3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Windings are activated step by step in a particular order, which lets a current flow through them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This magnetizes the stator and makes electromagnetic poles that will cause propulsion to the motor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Driver has 2 main purposes: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Sequencing the phases 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Controlling the phase current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30" name="Google Shape;63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438" y="1340700"/>
            <a:ext cx="5247774" cy="21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5431" y="1340688"/>
            <a:ext cx="5247770" cy="21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5425" y="1340700"/>
            <a:ext cx="5247776" cy="21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5414" y="1340688"/>
            <a:ext cx="5247810" cy="21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1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4"/>
          <p:cNvSpPr txBox="1">
            <a:spLocks noGrp="1"/>
          </p:cNvSpPr>
          <p:nvPr>
            <p:ph type="sldNum" idx="12"/>
          </p:nvPr>
        </p:nvSpPr>
        <p:spPr>
          <a:xfrm>
            <a:off x="8444508" y="4612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39" name="Google Shape;639;p44"/>
          <p:cNvSpPr/>
          <p:nvPr/>
        </p:nvSpPr>
        <p:spPr>
          <a:xfrm>
            <a:off x="81975" y="1104675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4"/>
          <p:cNvSpPr/>
          <p:nvPr/>
        </p:nvSpPr>
        <p:spPr>
          <a:xfrm>
            <a:off x="81975" y="186780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4"/>
          <p:cNvSpPr/>
          <p:nvPr/>
        </p:nvSpPr>
        <p:spPr>
          <a:xfrm>
            <a:off x="92850" y="2630913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4"/>
          <p:cNvSpPr/>
          <p:nvPr/>
        </p:nvSpPr>
        <p:spPr>
          <a:xfrm>
            <a:off x="92850" y="3394050"/>
            <a:ext cx="1325700" cy="7092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3" name="Google Shape;643;p44"/>
          <p:cNvPicPr preferRelativeResize="0"/>
          <p:nvPr/>
        </p:nvPicPr>
        <p:blipFill rotWithShape="1">
          <a:blip r:embed="rId3">
            <a:alphaModFix/>
          </a:blip>
          <a:srcRect l="12145" t="9547" r="7098" b="14741"/>
          <a:stretch/>
        </p:blipFill>
        <p:spPr>
          <a:xfrm>
            <a:off x="7889688" y="2457037"/>
            <a:ext cx="1172275" cy="1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4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pic>
        <p:nvPicPr>
          <p:cNvPr id="645" name="Google Shape;6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275" y="2322841"/>
            <a:ext cx="1607625" cy="1124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4"/>
          <p:cNvSpPr txBox="1"/>
          <p:nvPr/>
        </p:nvSpPr>
        <p:spPr>
          <a:xfrm>
            <a:off x="4680681" y="2805696"/>
            <a:ext cx="1105200" cy="27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Arduino</a:t>
            </a:r>
            <a:endParaRPr b="1"/>
          </a:p>
        </p:txBody>
      </p:sp>
      <p:sp>
        <p:nvSpPr>
          <p:cNvPr id="647" name="Google Shape;647;p44"/>
          <p:cNvSpPr txBox="1"/>
          <p:nvPr/>
        </p:nvSpPr>
        <p:spPr>
          <a:xfrm>
            <a:off x="7889625" y="2197225"/>
            <a:ext cx="11724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</a:t>
            </a:r>
            <a:endParaRPr b="1"/>
          </a:p>
        </p:txBody>
      </p:sp>
      <p:sp>
        <p:nvSpPr>
          <p:cNvPr id="648" name="Google Shape;648;p44"/>
          <p:cNvSpPr/>
          <p:nvPr/>
        </p:nvSpPr>
        <p:spPr>
          <a:xfrm>
            <a:off x="1805925" y="2153050"/>
            <a:ext cx="1172400" cy="20265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4"/>
          <p:cNvSpPr txBox="1"/>
          <p:nvPr/>
        </p:nvSpPr>
        <p:spPr>
          <a:xfrm>
            <a:off x="1816100" y="2582350"/>
            <a:ext cx="11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Data Acquisition Computer</a:t>
            </a:r>
            <a:endParaRPr/>
          </a:p>
        </p:txBody>
      </p:sp>
      <p:pic>
        <p:nvPicPr>
          <p:cNvPr id="650" name="Google Shape;650;p44"/>
          <p:cNvPicPr preferRelativeResize="0"/>
          <p:nvPr/>
        </p:nvPicPr>
        <p:blipFill rotWithShape="1">
          <a:blip r:embed="rId5">
            <a:alphaModFix/>
          </a:blip>
          <a:srcRect l="8253" t="13415" r="29738" b="10573"/>
          <a:stretch/>
        </p:blipFill>
        <p:spPr>
          <a:xfrm>
            <a:off x="1816101" y="1119874"/>
            <a:ext cx="1172400" cy="95812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4"/>
          <p:cNvSpPr/>
          <p:nvPr/>
        </p:nvSpPr>
        <p:spPr>
          <a:xfrm>
            <a:off x="2988488" y="1857375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4"/>
          <p:cNvSpPr txBox="1"/>
          <p:nvPr/>
        </p:nvSpPr>
        <p:spPr>
          <a:xfrm>
            <a:off x="2999150" y="1921275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motor to move</a:t>
            </a:r>
            <a:endParaRPr sz="1200"/>
          </a:p>
        </p:txBody>
      </p:sp>
      <p:sp>
        <p:nvSpPr>
          <p:cNvPr id="653" name="Google Shape;653;p44"/>
          <p:cNvSpPr/>
          <p:nvPr/>
        </p:nvSpPr>
        <p:spPr>
          <a:xfrm>
            <a:off x="2999163" y="2620400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4"/>
          <p:cNvSpPr txBox="1"/>
          <p:nvPr/>
        </p:nvSpPr>
        <p:spPr>
          <a:xfrm>
            <a:off x="3041763" y="2684300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Which direction (ccw or cw)</a:t>
            </a:r>
            <a:endParaRPr sz="1200"/>
          </a:p>
        </p:txBody>
      </p:sp>
      <p:sp>
        <p:nvSpPr>
          <p:cNvPr id="655" name="Google Shape;655;p44"/>
          <p:cNvSpPr/>
          <p:nvPr/>
        </p:nvSpPr>
        <p:spPr>
          <a:xfrm>
            <a:off x="2999163" y="3383425"/>
            <a:ext cx="1085400" cy="709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4"/>
          <p:cNvSpPr txBox="1"/>
          <p:nvPr/>
        </p:nvSpPr>
        <p:spPr>
          <a:xfrm>
            <a:off x="3041763" y="3447325"/>
            <a:ext cx="1032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steps to take</a:t>
            </a:r>
            <a:endParaRPr sz="1200"/>
          </a:p>
        </p:txBody>
      </p:sp>
      <p:sp>
        <p:nvSpPr>
          <p:cNvPr id="657" name="Google Shape;657;p44"/>
          <p:cNvSpPr/>
          <p:nvPr/>
        </p:nvSpPr>
        <p:spPr>
          <a:xfrm>
            <a:off x="4083449" y="2849763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4"/>
          <p:cNvSpPr/>
          <p:nvPr/>
        </p:nvSpPr>
        <p:spPr>
          <a:xfrm rot="-1256333">
            <a:off x="4082130" y="3588472"/>
            <a:ext cx="262752" cy="2094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4"/>
          <p:cNvSpPr/>
          <p:nvPr/>
        </p:nvSpPr>
        <p:spPr>
          <a:xfrm rot="1559783">
            <a:off x="4063378" y="2119312"/>
            <a:ext cx="270354" cy="2093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0" name="Google Shape;660;p44"/>
          <p:cNvPicPr preferRelativeResize="0"/>
          <p:nvPr/>
        </p:nvPicPr>
        <p:blipFill rotWithShape="1">
          <a:blip r:embed="rId6">
            <a:alphaModFix/>
          </a:blip>
          <a:srcRect t="8701" b="10424"/>
          <a:stretch/>
        </p:blipFill>
        <p:spPr>
          <a:xfrm>
            <a:off x="6333416" y="2534950"/>
            <a:ext cx="1263048" cy="10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4"/>
          <p:cNvSpPr txBox="1"/>
          <p:nvPr/>
        </p:nvSpPr>
        <p:spPr>
          <a:xfrm>
            <a:off x="6333425" y="2150900"/>
            <a:ext cx="12630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Stepper Motor Driver</a:t>
            </a:r>
            <a:endParaRPr b="1"/>
          </a:p>
        </p:txBody>
      </p:sp>
      <p:sp>
        <p:nvSpPr>
          <p:cNvPr id="662" name="Google Shape;662;p44"/>
          <p:cNvSpPr/>
          <p:nvPr/>
        </p:nvSpPr>
        <p:spPr>
          <a:xfrm>
            <a:off x="6002475" y="2780313"/>
            <a:ext cx="3204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4"/>
          <p:cNvSpPr/>
          <p:nvPr/>
        </p:nvSpPr>
        <p:spPr>
          <a:xfrm>
            <a:off x="7607025" y="2784600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4"/>
          <p:cNvSpPr txBox="1"/>
          <p:nvPr/>
        </p:nvSpPr>
        <p:spPr>
          <a:xfrm>
            <a:off x="228825" y="1916838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Size of scanning region</a:t>
            </a:r>
            <a:endParaRPr sz="1200"/>
          </a:p>
        </p:txBody>
      </p:sp>
      <p:sp>
        <p:nvSpPr>
          <p:cNvPr id="665" name="Google Shape;665;p44"/>
          <p:cNvSpPr txBox="1"/>
          <p:nvPr/>
        </p:nvSpPr>
        <p:spPr>
          <a:xfrm>
            <a:off x="239700" y="2679959"/>
            <a:ext cx="10320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Scanning resolution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66" name="Google Shape;666;p44"/>
          <p:cNvSpPr/>
          <p:nvPr/>
        </p:nvSpPr>
        <p:spPr>
          <a:xfrm>
            <a:off x="1407675" y="136402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4"/>
          <p:cNvSpPr txBox="1"/>
          <p:nvPr/>
        </p:nvSpPr>
        <p:spPr>
          <a:xfrm>
            <a:off x="124200" y="3457950"/>
            <a:ext cx="1263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Time to spend at each spot over detector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68" name="Google Shape;668;p44"/>
          <p:cNvSpPr/>
          <p:nvPr/>
        </p:nvSpPr>
        <p:spPr>
          <a:xfrm>
            <a:off x="1407675" y="2132475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4"/>
          <p:cNvSpPr/>
          <p:nvPr/>
        </p:nvSpPr>
        <p:spPr>
          <a:xfrm>
            <a:off x="1428013" y="2900913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4"/>
          <p:cNvSpPr/>
          <p:nvPr/>
        </p:nvSpPr>
        <p:spPr>
          <a:xfrm>
            <a:off x="1429150" y="3643938"/>
            <a:ext cx="3348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4"/>
          <p:cNvSpPr txBox="1"/>
          <p:nvPr/>
        </p:nvSpPr>
        <p:spPr>
          <a:xfrm>
            <a:off x="125400" y="1168575"/>
            <a:ext cx="1260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Zero point in scanning region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672" name="Google Shape;672;p44"/>
          <p:cNvSpPr/>
          <p:nvPr/>
        </p:nvSpPr>
        <p:spPr>
          <a:xfrm>
            <a:off x="1711100" y="4487075"/>
            <a:ext cx="1382400" cy="581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Text File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(timestamp, x,y)</a:t>
            </a:r>
            <a:endParaRPr sz="1200"/>
          </a:p>
        </p:txBody>
      </p:sp>
      <p:sp>
        <p:nvSpPr>
          <p:cNvPr id="673" name="Google Shape;673;p44"/>
          <p:cNvSpPr/>
          <p:nvPr/>
        </p:nvSpPr>
        <p:spPr>
          <a:xfrm rot="5400000">
            <a:off x="2250824" y="4216138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4" name="Google Shape;674;p44"/>
          <p:cNvPicPr preferRelativeResize="0"/>
          <p:nvPr/>
        </p:nvPicPr>
        <p:blipFill rotWithShape="1">
          <a:blip r:embed="rId7">
            <a:alphaModFix/>
          </a:blip>
          <a:srcRect l="7077" t="4431" r="24410" b="6034"/>
          <a:stretch/>
        </p:blipFill>
        <p:spPr>
          <a:xfrm>
            <a:off x="6506403" y="3600207"/>
            <a:ext cx="917050" cy="88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4238" y="4524575"/>
            <a:ext cx="581400" cy="58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6" name="Google Shape;676;p44"/>
          <p:cNvCxnSpPr>
            <a:stCxn id="674" idx="0"/>
            <a:endCxn id="660" idx="2"/>
          </p:cNvCxnSpPr>
          <p:nvPr/>
        </p:nvCxnSpPr>
        <p:spPr>
          <a:xfrm rot="10800000">
            <a:off x="6964928" y="3556407"/>
            <a:ext cx="0" cy="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44"/>
          <p:cNvSpPr txBox="1"/>
          <p:nvPr/>
        </p:nvSpPr>
        <p:spPr>
          <a:xfrm>
            <a:off x="7255650" y="4569713"/>
            <a:ext cx="8574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</a:t>
            </a:r>
            <a:endParaRPr/>
          </a:p>
        </p:txBody>
      </p:sp>
      <p:cxnSp>
        <p:nvCxnSpPr>
          <p:cNvPr id="678" name="Google Shape;678;p44"/>
          <p:cNvCxnSpPr>
            <a:stCxn id="674" idx="2"/>
            <a:endCxn id="675" idx="0"/>
          </p:cNvCxnSpPr>
          <p:nvPr/>
        </p:nvCxnSpPr>
        <p:spPr>
          <a:xfrm>
            <a:off x="6964928" y="4480825"/>
            <a:ext cx="0" cy="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sp>
        <p:nvSpPr>
          <p:cNvPr id="684" name="Google Shape;684;p45"/>
          <p:cNvSpPr txBox="1">
            <a:spLocks noGrp="1"/>
          </p:cNvSpPr>
          <p:nvPr>
            <p:ph type="sldNum" idx="12"/>
          </p:nvPr>
        </p:nvSpPr>
        <p:spPr>
          <a:xfrm>
            <a:off x="8444508" y="461216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85" name="Google Shape;685;p45"/>
          <p:cNvSpPr/>
          <p:nvPr/>
        </p:nvSpPr>
        <p:spPr>
          <a:xfrm>
            <a:off x="1805925" y="2153050"/>
            <a:ext cx="1172400" cy="20265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5"/>
          <p:cNvSpPr txBox="1"/>
          <p:nvPr/>
        </p:nvSpPr>
        <p:spPr>
          <a:xfrm>
            <a:off x="1816100" y="2582350"/>
            <a:ext cx="11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Data Acquisition Computer</a:t>
            </a:r>
            <a:endParaRPr/>
          </a:p>
        </p:txBody>
      </p:sp>
      <p:pic>
        <p:nvPicPr>
          <p:cNvPr id="687" name="Google Shape;687;p45"/>
          <p:cNvPicPr preferRelativeResize="0"/>
          <p:nvPr/>
        </p:nvPicPr>
        <p:blipFill rotWithShape="1">
          <a:blip r:embed="rId3">
            <a:alphaModFix/>
          </a:blip>
          <a:srcRect l="8253" t="13415" r="29738" b="10573"/>
          <a:stretch/>
        </p:blipFill>
        <p:spPr>
          <a:xfrm>
            <a:off x="1816101" y="1119874"/>
            <a:ext cx="1172400" cy="95812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5"/>
          <p:cNvSpPr/>
          <p:nvPr/>
        </p:nvSpPr>
        <p:spPr>
          <a:xfrm>
            <a:off x="1711100" y="4487075"/>
            <a:ext cx="1382400" cy="581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Text File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(timestamp, x,y)</a:t>
            </a:r>
            <a:endParaRPr sz="1200"/>
          </a:p>
        </p:txBody>
      </p:sp>
      <p:sp>
        <p:nvSpPr>
          <p:cNvPr id="689" name="Google Shape;689;p45"/>
          <p:cNvSpPr/>
          <p:nvPr/>
        </p:nvSpPr>
        <p:spPr>
          <a:xfrm rot="5400000">
            <a:off x="2250824" y="4216138"/>
            <a:ext cx="282600" cy="20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5"/>
          <p:cNvSpPr txBox="1"/>
          <p:nvPr/>
        </p:nvSpPr>
        <p:spPr>
          <a:xfrm>
            <a:off x="3822150" y="707700"/>
            <a:ext cx="45312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Output during scan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91" name="Google Shape;691;p45"/>
          <p:cNvSpPr txBox="1"/>
          <p:nvPr/>
        </p:nvSpPr>
        <p:spPr>
          <a:xfrm>
            <a:off x="3822138" y="1378088"/>
            <a:ext cx="3546000" cy="20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Creates a text file and writes to it every second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File contains timestamps and corresponding x and y positions</a:t>
            </a:r>
            <a:endParaRPr sz="1800"/>
          </a:p>
        </p:txBody>
      </p:sp>
      <p:pic>
        <p:nvPicPr>
          <p:cNvPr id="692" name="Google Shape;6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375" y="2960675"/>
            <a:ext cx="3274224" cy="21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6"/>
          <p:cNvSpPr txBox="1"/>
          <p:nvPr/>
        </p:nvSpPr>
        <p:spPr>
          <a:xfrm>
            <a:off x="133975" y="727650"/>
            <a:ext cx="42216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Monitoring Error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98" name="Google Shape;698;p46"/>
          <p:cNvSpPr txBox="1"/>
          <p:nvPr/>
        </p:nvSpPr>
        <p:spPr>
          <a:xfrm>
            <a:off x="365575" y="1372725"/>
            <a:ext cx="3990000" cy="3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At start of scan: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Travels to bottom left corner (home spot) until it reaches the switch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Moves from home spot horizontally and records number of steps to reach switch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Moves vertically and records number of steps to reach switch</a:t>
            </a:r>
            <a:endParaRPr sz="1800"/>
          </a:p>
        </p:txBody>
      </p:sp>
      <p:sp>
        <p:nvSpPr>
          <p:cNvPr id="699" name="Google Shape;699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700" name="Google Shape;700;p46"/>
          <p:cNvSpPr txBox="1"/>
          <p:nvPr/>
        </p:nvSpPr>
        <p:spPr>
          <a:xfrm>
            <a:off x="133975" y="86400"/>
            <a:ext cx="8117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Control Systems</a:t>
            </a:r>
            <a:endParaRPr sz="3000"/>
          </a:p>
        </p:txBody>
      </p:sp>
      <p:sp>
        <p:nvSpPr>
          <p:cNvPr id="701" name="Google Shape;701;p46"/>
          <p:cNvSpPr/>
          <p:nvPr/>
        </p:nvSpPr>
        <p:spPr>
          <a:xfrm rot="5400000">
            <a:off x="6813900" y="421200"/>
            <a:ext cx="1355700" cy="9072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6"/>
          <p:cNvSpPr/>
          <p:nvPr/>
        </p:nvSpPr>
        <p:spPr>
          <a:xfrm>
            <a:off x="7038150" y="1402325"/>
            <a:ext cx="168900" cy="150300"/>
          </a:xfrm>
          <a:prstGeom prst="ellipse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6"/>
          <p:cNvSpPr/>
          <p:nvPr/>
        </p:nvSpPr>
        <p:spPr>
          <a:xfrm>
            <a:off x="7096350" y="1468913"/>
            <a:ext cx="790800" cy="171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6"/>
          <p:cNvSpPr/>
          <p:nvPr/>
        </p:nvSpPr>
        <p:spPr>
          <a:xfrm>
            <a:off x="7776338" y="1422650"/>
            <a:ext cx="168900" cy="109650"/>
          </a:xfrm>
          <a:prstGeom prst="flowChartDecision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6"/>
          <p:cNvSpPr/>
          <p:nvPr/>
        </p:nvSpPr>
        <p:spPr>
          <a:xfrm>
            <a:off x="7038138" y="1552625"/>
            <a:ext cx="168900" cy="109650"/>
          </a:xfrm>
          <a:prstGeom prst="flowChartDecision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>
            <a:off x="7038138" y="86400"/>
            <a:ext cx="168900" cy="109650"/>
          </a:xfrm>
          <a:prstGeom prst="flowChartDecision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rot="10800000" flipH="1">
            <a:off x="7038150" y="1422645"/>
            <a:ext cx="168900" cy="109650"/>
          </a:xfrm>
          <a:prstGeom prst="flowChartDecision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 txBox="1"/>
          <p:nvPr/>
        </p:nvSpPr>
        <p:spPr>
          <a:xfrm>
            <a:off x="7148100" y="280875"/>
            <a:ext cx="6873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20cm x 40cm region</a:t>
            </a:r>
            <a:endParaRPr/>
          </a:p>
        </p:txBody>
      </p:sp>
      <p:cxnSp>
        <p:nvCxnSpPr>
          <p:cNvPr id="709" name="Google Shape;709;p46"/>
          <p:cNvCxnSpPr>
            <a:stCxn id="710" idx="3"/>
            <a:endCxn id="706" idx="1"/>
          </p:cNvCxnSpPr>
          <p:nvPr/>
        </p:nvCxnSpPr>
        <p:spPr>
          <a:xfrm rot="10800000" flipH="1">
            <a:off x="6458900" y="141075"/>
            <a:ext cx="579300" cy="21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0" name="Google Shape;710;p46"/>
          <p:cNvSpPr txBox="1"/>
          <p:nvPr/>
        </p:nvSpPr>
        <p:spPr>
          <a:xfrm>
            <a:off x="5771600" y="210975"/>
            <a:ext cx="6873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</a:t>
            </a:r>
            <a:endParaRPr/>
          </a:p>
        </p:txBody>
      </p:sp>
      <p:sp>
        <p:nvSpPr>
          <p:cNvPr id="711" name="Google Shape;711;p46"/>
          <p:cNvSpPr txBox="1"/>
          <p:nvPr/>
        </p:nvSpPr>
        <p:spPr>
          <a:xfrm>
            <a:off x="5968850" y="958650"/>
            <a:ext cx="980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collimator</a:t>
            </a:r>
            <a:endParaRPr sz="1200"/>
          </a:p>
        </p:txBody>
      </p:sp>
      <p:cxnSp>
        <p:nvCxnSpPr>
          <p:cNvPr id="712" name="Google Shape;712;p46"/>
          <p:cNvCxnSpPr>
            <a:stCxn id="711" idx="2"/>
            <a:endCxn id="707" idx="1"/>
          </p:cNvCxnSpPr>
          <p:nvPr/>
        </p:nvCxnSpPr>
        <p:spPr>
          <a:xfrm>
            <a:off x="6458900" y="1241250"/>
            <a:ext cx="579300" cy="23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3" name="Google Shape;713;p46"/>
          <p:cNvSpPr txBox="1"/>
          <p:nvPr/>
        </p:nvSpPr>
        <p:spPr>
          <a:xfrm>
            <a:off x="8143875" y="249200"/>
            <a:ext cx="687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view</a:t>
            </a:r>
            <a:endParaRPr/>
          </a:p>
        </p:txBody>
      </p:sp>
      <p:pic>
        <p:nvPicPr>
          <p:cNvPr id="714" name="Google Shape;7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899" y="1372737"/>
            <a:ext cx="4491723" cy="363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720" name="Google Shape;720;p47"/>
          <p:cNvSpPr txBox="1"/>
          <p:nvPr/>
        </p:nvSpPr>
        <p:spPr>
          <a:xfrm>
            <a:off x="104000" y="86300"/>
            <a:ext cx="58791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Budget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  <p:graphicFrame>
        <p:nvGraphicFramePr>
          <p:cNvPr id="721" name="Google Shape;721;p47"/>
          <p:cNvGraphicFramePr/>
          <p:nvPr/>
        </p:nvGraphicFramePr>
        <p:xfrm>
          <a:off x="792825" y="83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{5A89219E-728B-4348-AA25-BB2D922F061C}</a:tableStyleId>
              </a:tblPr>
              <a:tblGrid>
                <a:gridCol w="47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Extruded Aluminum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$65</a:t>
                      </a:r>
                      <a:endParaRPr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Linear Guide Rails and Carriages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$79</a:t>
                      </a:r>
                      <a:endParaRPr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Lead Screws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$55</a:t>
                      </a:r>
                      <a:endParaRPr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Stepper Motors and Stepper Drivers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$78</a:t>
                      </a:r>
                      <a:endParaRPr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Arduino and Power Supply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$25</a:t>
                      </a:r>
                      <a:endParaRPr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Bearings, Aluminum Pipe, Couplings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$37</a:t>
                      </a:r>
                      <a:endParaRPr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Small Electronics (Switches, Wires, Laser)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$31</a:t>
                      </a:r>
                      <a:endParaRPr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Assorted Hardware (Nuts, Bolts, Brackets)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$61</a:t>
                      </a:r>
                      <a:endParaRPr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TOTAL = $431</a:t>
                      </a:r>
                      <a:endParaRPr sz="1800"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727" name="Google Shape;727;p48"/>
          <p:cNvSpPr txBox="1"/>
          <p:nvPr/>
        </p:nvSpPr>
        <p:spPr>
          <a:xfrm>
            <a:off x="104000" y="86300"/>
            <a:ext cx="4836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Another chance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  <p:sp>
        <p:nvSpPr>
          <p:cNvPr id="728" name="Google Shape;728;p48"/>
          <p:cNvSpPr txBox="1"/>
          <p:nvPr/>
        </p:nvSpPr>
        <p:spPr>
          <a:xfrm>
            <a:off x="387900" y="838650"/>
            <a:ext cx="5573100" cy="3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Make it easier to adjust system height (winches or a jack)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 encoders to track movement → closed loop system rather than an open loop system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Make the device bigger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734" name="Google Shape;734;p49"/>
          <p:cNvSpPr txBox="1"/>
          <p:nvPr/>
        </p:nvSpPr>
        <p:spPr>
          <a:xfrm>
            <a:off x="104000" y="86300"/>
            <a:ext cx="4836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Acknowledgements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  <p:sp>
        <p:nvSpPr>
          <p:cNvPr id="735" name="Google Shape;735;p49"/>
          <p:cNvSpPr txBox="1"/>
          <p:nvPr/>
        </p:nvSpPr>
        <p:spPr>
          <a:xfrm>
            <a:off x="387900" y="838650"/>
            <a:ext cx="6932100" cy="3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Dr. Clarke, Dr. Fortner, Dr. Riehn - Our mentors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Dr. Green - Our Sponsor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Chris Hewett - Machine shop training and guidance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Ashley Dyer - For helping us order parts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Faculty that attended our meetings and gave valuable feedback: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Zo Webster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Keith Weninger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Richard Longland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Julio Belmonte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Jason Bochinski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741" name="Google Shape;741;p50"/>
          <p:cNvSpPr txBox="1"/>
          <p:nvPr/>
        </p:nvSpPr>
        <p:spPr>
          <a:xfrm>
            <a:off x="104000" y="86300"/>
            <a:ext cx="4836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  <p:sp>
        <p:nvSpPr>
          <p:cNvPr id="742" name="Google Shape;742;p50"/>
          <p:cNvSpPr txBox="1"/>
          <p:nvPr/>
        </p:nvSpPr>
        <p:spPr>
          <a:xfrm>
            <a:off x="387900" y="838650"/>
            <a:ext cx="4184100" cy="3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1852950" y="343200"/>
            <a:ext cx="543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Project Goal</a:t>
            </a:r>
            <a:endParaRPr sz="3600" b="1"/>
          </a:p>
        </p:txBody>
      </p:sp>
      <p:sp>
        <p:nvSpPr>
          <p:cNvPr id="91" name="Google Shape;91;p16"/>
          <p:cNvSpPr txBox="1"/>
          <p:nvPr/>
        </p:nvSpPr>
        <p:spPr>
          <a:xfrm>
            <a:off x="1132350" y="1331100"/>
            <a:ext cx="6879300" cy="24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Build a tool which can create a gamma ray beam and accurately target that beam at radiation detectors based on user inputs. 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133975" y="86400"/>
            <a:ext cx="87360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Building a Tool</a:t>
            </a:r>
            <a:endParaRPr sz="3000"/>
          </a:p>
        </p:txBody>
      </p:sp>
      <p:sp>
        <p:nvSpPr>
          <p:cNvPr id="98" name="Google Shape;98;p17"/>
          <p:cNvSpPr txBox="1"/>
          <p:nvPr/>
        </p:nvSpPr>
        <p:spPr>
          <a:xfrm>
            <a:off x="499575" y="1025125"/>
            <a:ext cx="3573900" cy="3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Gamma radiation beam from collimator scans detector surface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Detector output at each location is recorded over time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Detector output can be mapped with source position </a:t>
            </a:r>
            <a:endParaRPr sz="1800"/>
          </a:p>
        </p:txBody>
      </p:sp>
      <p:sp>
        <p:nvSpPr>
          <p:cNvPr id="99" name="Google Shape;99;p17"/>
          <p:cNvSpPr txBox="1"/>
          <p:nvPr/>
        </p:nvSpPr>
        <p:spPr>
          <a:xfrm>
            <a:off x="722875" y="769700"/>
            <a:ext cx="75582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Develop a tool to spatially characterize detector response</a:t>
            </a:r>
            <a:endParaRPr b="1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023" y="1421000"/>
            <a:ext cx="3439306" cy="340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133975" y="86400"/>
            <a:ext cx="543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Specifications</a:t>
            </a:r>
            <a:endParaRPr sz="3000"/>
          </a:p>
        </p:txBody>
      </p:sp>
      <p:sp>
        <p:nvSpPr>
          <p:cNvPr id="106" name="Google Shape;106;p18"/>
          <p:cNvSpPr txBox="1"/>
          <p:nvPr/>
        </p:nvSpPr>
        <p:spPr>
          <a:xfrm>
            <a:off x="133975" y="822725"/>
            <a:ext cx="50673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/>
              <a:t>Design a collimator that produces the smallest beam diameter within weight limit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Position source over a 2D range of at least 20cm x 40cm</a:t>
            </a:r>
            <a:endParaRPr sz="2000">
              <a:highlight>
                <a:srgbClr val="FFFF00"/>
              </a:highlight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Device should remain autonomous during a scan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Beam position must be repeatable with a precision of 0.5 mm or better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Beam position must be made available for readout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528583" y="4712138"/>
            <a:ext cx="4926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6684378" y="2853756"/>
            <a:ext cx="4740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6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6415448" y="3524751"/>
            <a:ext cx="1652100" cy="787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5946475" y="3755906"/>
            <a:ext cx="5049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cm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7079665" y="4306851"/>
            <a:ext cx="5049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 cm</a:t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6232805" y="2056659"/>
            <a:ext cx="1876800" cy="1042800"/>
          </a:xfrm>
          <a:prstGeom prst="can">
            <a:avLst>
              <a:gd name="adj" fmla="val 31126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6988383" y="914751"/>
            <a:ext cx="366000" cy="12291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6988487" y="2093890"/>
            <a:ext cx="366000" cy="558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6826447" y="604518"/>
            <a:ext cx="689100" cy="310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6988383" y="2159051"/>
            <a:ext cx="366000" cy="55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6757864" y="2109309"/>
            <a:ext cx="8262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 mm</a:t>
            </a:r>
            <a:endParaRPr sz="1000"/>
          </a:p>
        </p:txBody>
      </p:sp>
      <p:sp>
        <p:nvSpPr>
          <p:cNvPr id="118" name="Google Shape;118;p18"/>
          <p:cNvSpPr txBox="1"/>
          <p:nvPr/>
        </p:nvSpPr>
        <p:spPr>
          <a:xfrm>
            <a:off x="6758375" y="538750"/>
            <a:ext cx="8262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6702425" y="2466077"/>
            <a:ext cx="9381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Detector</a:t>
            </a:r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125266" y="572359"/>
            <a:ext cx="157500" cy="39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/>
          <p:nvPr/>
        </p:nvCxnSpPr>
        <p:spPr>
          <a:xfrm>
            <a:off x="6128651" y="969279"/>
            <a:ext cx="425400" cy="1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8"/>
          <p:cNvSpPr txBox="1"/>
          <p:nvPr/>
        </p:nvSpPr>
        <p:spPr>
          <a:xfrm>
            <a:off x="6461768" y="969279"/>
            <a:ext cx="1953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123" name="Google Shape;123;p18"/>
          <p:cNvSpPr txBox="1"/>
          <p:nvPr/>
        </p:nvSpPr>
        <p:spPr>
          <a:xfrm>
            <a:off x="6006174" y="572317"/>
            <a:ext cx="1953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</a:t>
            </a:r>
            <a:endParaRPr sz="1200"/>
          </a:p>
        </p:txBody>
      </p:sp>
      <p:cxnSp>
        <p:nvCxnSpPr>
          <p:cNvPr id="124" name="Google Shape;124;p18"/>
          <p:cNvCxnSpPr/>
          <p:nvPr/>
        </p:nvCxnSpPr>
        <p:spPr>
          <a:xfrm rot="10800000" flipH="1">
            <a:off x="7515577" y="600250"/>
            <a:ext cx="104400" cy="247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18"/>
          <p:cNvCxnSpPr/>
          <p:nvPr/>
        </p:nvCxnSpPr>
        <p:spPr>
          <a:xfrm>
            <a:off x="7515580" y="847753"/>
            <a:ext cx="228300" cy="1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133975" y="86400"/>
            <a:ext cx="543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Segmented Design</a:t>
            </a:r>
            <a:endParaRPr sz="300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528583" y="4712138"/>
            <a:ext cx="492600" cy="3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132" name="Google Shape;132;p19"/>
          <p:cNvGraphicFramePr/>
          <p:nvPr/>
        </p:nvGraphicFramePr>
        <p:xfrm>
          <a:off x="334450" y="135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{5A89219E-728B-4348-AA25-BB2D922F061C}</a:tableStyleId>
              </a:tblPr>
              <a:tblGrid>
                <a:gridCol w="282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5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1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Collimator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Zach</a:t>
                      </a:r>
                      <a:endParaRPr sz="1800"/>
                    </a:p>
                  </a:txBody>
                  <a:tcPr marL="91425" marR="91425" marT="91425" marB="91425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Positioning System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Clayton</a:t>
                      </a:r>
                      <a:endParaRPr sz="1800"/>
                    </a:p>
                  </a:txBody>
                  <a:tcPr marL="91425" marR="91425" marT="91425" marB="91425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Control Systems</a:t>
                      </a: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Elizabeth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1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Creates gamma ray beam from an isotropic source</a:t>
                      </a:r>
                      <a:endParaRPr sz="2000" b="1"/>
                    </a:p>
                  </a:txBody>
                  <a:tcPr marL="91425" marR="91425" marT="91425" marB="91425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Controls where the gamma radiation beam hits the detector with 0.5mm accuracy in a 20cm x 40cm area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Control, monitor, and output position of collimator based on user inputs</a:t>
                      </a:r>
                      <a:endParaRPr/>
                    </a:p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4852725" y="972500"/>
            <a:ext cx="3595200" cy="389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104000" y="86300"/>
            <a:ext cx="63939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Providing Focused Gammas Rays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</p:txBody>
      </p:sp>
      <p:sp>
        <p:nvSpPr>
          <p:cNvPr id="140" name="Google Shape;140;p20"/>
          <p:cNvSpPr txBox="1"/>
          <p:nvPr/>
        </p:nvSpPr>
        <p:spPr>
          <a:xfrm>
            <a:off x="387900" y="838650"/>
            <a:ext cx="4009200" cy="3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Gamma rays have energies on the order of 1 MeV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This means gammas cannot be focused like lower energy photons due to shorter wavelengths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 pinhole-like device can be used to produce a focused beam of gamma rays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6301725" y="1564525"/>
            <a:ext cx="697200" cy="672900"/>
          </a:xfrm>
          <a:prstGeom prst="ellipse">
            <a:avLst/>
          </a:prstGeom>
          <a:solidFill>
            <a:srgbClr val="F1C23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6506475" y="1900975"/>
            <a:ext cx="287700" cy="297300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 rot="7389556">
            <a:off x="6370124" y="1685387"/>
            <a:ext cx="287403" cy="28806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 rot="-7531844">
            <a:off x="6633728" y="1682866"/>
            <a:ext cx="287539" cy="293118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6568575" y="1828975"/>
            <a:ext cx="163500" cy="150600"/>
          </a:xfrm>
          <a:prstGeom prst="donut">
            <a:avLst>
              <a:gd name="adj" fmla="val 13414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6588825" y="1846375"/>
            <a:ext cx="123000" cy="11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207775" y="2439975"/>
            <a:ext cx="1298700" cy="1738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6794175" y="2439975"/>
            <a:ext cx="1298700" cy="17388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" name="Google Shape;149;p20"/>
          <p:cNvCxnSpPr>
            <a:stCxn id="141" idx="3"/>
          </p:cNvCxnSpPr>
          <p:nvPr/>
        </p:nvCxnSpPr>
        <p:spPr>
          <a:xfrm flipH="1">
            <a:off x="6075928" y="2138881"/>
            <a:ext cx="327900" cy="44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p20"/>
          <p:cNvCxnSpPr/>
          <p:nvPr/>
        </p:nvCxnSpPr>
        <p:spPr>
          <a:xfrm flipH="1">
            <a:off x="6186078" y="2198281"/>
            <a:ext cx="320400" cy="95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20"/>
          <p:cNvCxnSpPr/>
          <p:nvPr/>
        </p:nvCxnSpPr>
        <p:spPr>
          <a:xfrm flipH="1">
            <a:off x="6523428" y="2237431"/>
            <a:ext cx="106200" cy="2374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6677778" y="2237431"/>
            <a:ext cx="124500" cy="2484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6851328" y="2168831"/>
            <a:ext cx="83100" cy="608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20"/>
          <p:cNvCxnSpPr/>
          <p:nvPr/>
        </p:nvCxnSpPr>
        <p:spPr>
          <a:xfrm>
            <a:off x="6941453" y="2101106"/>
            <a:ext cx="657000" cy="105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20"/>
          <p:cNvCxnSpPr/>
          <p:nvPr/>
        </p:nvCxnSpPr>
        <p:spPr>
          <a:xfrm>
            <a:off x="6991578" y="2028481"/>
            <a:ext cx="940800" cy="565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20"/>
          <p:cNvCxnSpPr/>
          <p:nvPr/>
        </p:nvCxnSpPr>
        <p:spPr>
          <a:xfrm flipH="1">
            <a:off x="5716428" y="1957044"/>
            <a:ext cx="585300" cy="83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20"/>
          <p:cNvCxnSpPr/>
          <p:nvPr/>
        </p:nvCxnSpPr>
        <p:spPr>
          <a:xfrm flipH="1">
            <a:off x="5426503" y="2083319"/>
            <a:ext cx="932700" cy="426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20"/>
          <p:cNvCxnSpPr/>
          <p:nvPr/>
        </p:nvCxnSpPr>
        <p:spPr>
          <a:xfrm rot="10800000" flipH="1">
            <a:off x="6986897" y="1665800"/>
            <a:ext cx="365700" cy="121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20"/>
          <p:cNvCxnSpPr/>
          <p:nvPr/>
        </p:nvCxnSpPr>
        <p:spPr>
          <a:xfrm rot="10800000">
            <a:off x="5987778" y="1273231"/>
            <a:ext cx="459600" cy="35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20"/>
          <p:cNvCxnSpPr/>
          <p:nvPr/>
        </p:nvCxnSpPr>
        <p:spPr>
          <a:xfrm rot="10800000">
            <a:off x="5841228" y="1640306"/>
            <a:ext cx="473400" cy="147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0"/>
          <p:cNvCxnSpPr/>
          <p:nvPr/>
        </p:nvCxnSpPr>
        <p:spPr>
          <a:xfrm rot="10800000" flipH="1">
            <a:off x="6905503" y="1342981"/>
            <a:ext cx="443400" cy="316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0"/>
          <p:cNvCxnSpPr/>
          <p:nvPr/>
        </p:nvCxnSpPr>
        <p:spPr>
          <a:xfrm>
            <a:off x="6998928" y="1877706"/>
            <a:ext cx="628800" cy="10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0"/>
          <p:cNvCxnSpPr/>
          <p:nvPr/>
        </p:nvCxnSpPr>
        <p:spPr>
          <a:xfrm rot="10800000" flipH="1">
            <a:off x="6766903" y="1122856"/>
            <a:ext cx="358200" cy="4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0"/>
          <p:cNvCxnSpPr/>
          <p:nvPr/>
        </p:nvCxnSpPr>
        <p:spPr>
          <a:xfrm rot="10800000" flipH="1">
            <a:off x="6671178" y="1009056"/>
            <a:ext cx="142200" cy="548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0"/>
          <p:cNvCxnSpPr/>
          <p:nvPr/>
        </p:nvCxnSpPr>
        <p:spPr>
          <a:xfrm rot="10800000">
            <a:off x="6409728" y="1038631"/>
            <a:ext cx="108600" cy="532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0"/>
          <p:cNvSpPr txBox="1"/>
          <p:nvPr/>
        </p:nvSpPr>
        <p:spPr>
          <a:xfrm>
            <a:off x="5289375" y="3404550"/>
            <a:ext cx="11355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Collimator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133975" y="86400"/>
            <a:ext cx="81174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Material</a:t>
            </a:r>
            <a:endParaRPr sz="3000"/>
          </a:p>
        </p:txBody>
      </p:sp>
      <p:sp>
        <p:nvSpPr>
          <p:cNvPr id="172" name="Google Shape;172;p21"/>
          <p:cNvSpPr txBox="1"/>
          <p:nvPr/>
        </p:nvSpPr>
        <p:spPr>
          <a:xfrm>
            <a:off x="387900" y="838650"/>
            <a:ext cx="3654900" cy="3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Gamma intensity decreases following an exponential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decay constant represents a value relating to the atomic number and photon energy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Most materials that are excellent at shielding are prohibitive in some way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Lead represents the best material within the bounds of this project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000" y="780000"/>
            <a:ext cx="4708400" cy="35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2067</Words>
  <Application>Microsoft Office PowerPoint</Application>
  <PresentationFormat>On-screen Show (16:9)</PresentationFormat>
  <Paragraphs>473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Arial</vt:lpstr>
      <vt:lpstr>Simple Light</vt:lpstr>
      <vt:lpstr>Radiation Detector Spatial Calibration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Radiation Detector Spatial Calibration System</dc:title>
  <cp:lastModifiedBy>cl8ton8er@gmail.com</cp:lastModifiedBy>
  <cp:revision>2</cp:revision>
  <dcterms:modified xsi:type="dcterms:W3CDTF">2020-01-26T20:39:26Z</dcterms:modified>
</cp:coreProperties>
</file>